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Lst>
  <p:notesMasterIdLst>
    <p:notesMasterId r:id="rId26"/>
  </p:notesMasterIdLst>
  <p:sldIdLst>
    <p:sldId id="256" r:id="rId2"/>
    <p:sldId id="257" r:id="rId3"/>
    <p:sldId id="258" r:id="rId4"/>
    <p:sldId id="298" r:id="rId5"/>
    <p:sldId id="299" r:id="rId6"/>
    <p:sldId id="300" r:id="rId7"/>
    <p:sldId id="301" r:id="rId8"/>
    <p:sldId id="302" r:id="rId9"/>
    <p:sldId id="274" r:id="rId10"/>
    <p:sldId id="290" r:id="rId11"/>
    <p:sldId id="288" r:id="rId12"/>
    <p:sldId id="291" r:id="rId13"/>
    <p:sldId id="259" r:id="rId14"/>
    <p:sldId id="277" r:id="rId15"/>
    <p:sldId id="279" r:id="rId16"/>
    <p:sldId id="278" r:id="rId17"/>
    <p:sldId id="292" r:id="rId18"/>
    <p:sldId id="297" r:id="rId19"/>
    <p:sldId id="280" r:id="rId20"/>
    <p:sldId id="295" r:id="rId21"/>
    <p:sldId id="289" r:id="rId22"/>
    <p:sldId id="293" r:id="rId23"/>
    <p:sldId id="294" r:id="rId24"/>
    <p:sldId id="29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a:srgbClr val="FFCCFF"/>
    <a:srgbClr val="FF99CC"/>
    <a:srgbClr val="FF00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8" d="100"/>
          <a:sy n="78" d="100"/>
        </p:scale>
        <p:origin x="835"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notesMaster" Target="notesMasters/notesMaster1.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presProps" Target="presProps.xml" /><Relationship Id="rId30" Type="http://schemas.openxmlformats.org/officeDocument/2006/relationships/tableStyles" Target="tableStyle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863DB-E938-4987-BA37-3CCBA12E7E44}" type="datetimeFigureOut">
              <a:rPr lang="de-CH" smtClean="0"/>
              <a:t>30.10.2023</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D94A3-EEEE-4210-B614-1F979BD0CA71}" type="slidenum">
              <a:rPr lang="de-CH" smtClean="0"/>
              <a:t>‹Nº›</a:t>
            </a:fld>
            <a:endParaRPr lang="de-CH"/>
          </a:p>
        </p:txBody>
      </p:sp>
    </p:spTree>
    <p:extLst>
      <p:ext uri="{BB962C8B-B14F-4D97-AF65-F5344CB8AC3E}">
        <p14:creationId xmlns:p14="http://schemas.microsoft.com/office/powerpoint/2010/main" val="2321200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FE9D94A3-EEEE-4210-B614-1F979BD0CA71}" type="slidenum">
              <a:rPr lang="de-CH" smtClean="0"/>
              <a:t>1</a:t>
            </a:fld>
            <a:endParaRPr lang="de-CH"/>
          </a:p>
        </p:txBody>
      </p:sp>
    </p:spTree>
    <p:extLst>
      <p:ext uri="{BB962C8B-B14F-4D97-AF65-F5344CB8AC3E}">
        <p14:creationId xmlns:p14="http://schemas.microsoft.com/office/powerpoint/2010/main" val="2823021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ct val="0"/>
              </a:spcBef>
            </a:pPr>
            <a:r>
              <a:rPr lang="de-DE" altLang="de-DE" b="0" dirty="0">
                <a:latin typeface="Arial" panose="020B0604020202020204" pitchFamily="34" charset="0"/>
              </a:rPr>
              <a:t>Eine von Zeller durchgeführte Befragung von 175 Allgemeinmedizinern hat ergeben, dass die häufigsten und </a:t>
            </a:r>
            <a:r>
              <a:rPr lang="de-DE" altLang="de-DE" b="0" dirty="0" err="1">
                <a:latin typeface="Arial" panose="020B0604020202020204" pitchFamily="34" charset="0"/>
              </a:rPr>
              <a:t>störendsten</a:t>
            </a:r>
            <a:r>
              <a:rPr lang="de-DE" altLang="de-DE" b="0" dirty="0">
                <a:latin typeface="Arial" panose="020B0604020202020204" pitchFamily="34" charset="0"/>
              </a:rPr>
              <a:t> Symptome während der Wechseljahre</a:t>
            </a:r>
          </a:p>
          <a:p>
            <a:pPr>
              <a:spcBef>
                <a:spcPct val="0"/>
              </a:spcBef>
            </a:pPr>
            <a:endParaRPr lang="de-DE" altLang="de-DE" b="0" dirty="0">
              <a:latin typeface="Arial" panose="020B0604020202020204" pitchFamily="34" charset="0"/>
            </a:endParaRPr>
          </a:p>
          <a:p>
            <a:pPr>
              <a:spcBef>
                <a:spcPct val="0"/>
              </a:spcBef>
              <a:buFontTx/>
              <a:buChar char="-"/>
            </a:pPr>
            <a:r>
              <a:rPr lang="de-DE" altLang="de-DE" b="0" dirty="0">
                <a:latin typeface="Arial" panose="020B0604020202020204" pitchFamily="34" charset="0"/>
              </a:rPr>
              <a:t>Hitzewallungen /Schwitzen</a:t>
            </a:r>
          </a:p>
          <a:p>
            <a:pPr>
              <a:spcBef>
                <a:spcPct val="0"/>
              </a:spcBef>
              <a:buFontTx/>
              <a:buChar char="-"/>
            </a:pPr>
            <a:endParaRPr lang="de-DE" altLang="de-DE" b="0" dirty="0">
              <a:latin typeface="Arial" panose="020B0604020202020204" pitchFamily="34" charset="0"/>
            </a:endParaRPr>
          </a:p>
          <a:p>
            <a:pPr>
              <a:spcBef>
                <a:spcPct val="0"/>
              </a:spcBef>
              <a:buFontTx/>
              <a:buChar char="-"/>
            </a:pPr>
            <a:r>
              <a:rPr lang="de-DE" altLang="de-DE" b="0" dirty="0" err="1">
                <a:latin typeface="Arial" panose="020B0604020202020204" pitchFamily="34" charset="0"/>
              </a:rPr>
              <a:t>Schweissausbrüche</a:t>
            </a:r>
            <a:endParaRPr lang="de-DE" altLang="de-DE" b="0" dirty="0">
              <a:latin typeface="Arial" panose="020B0604020202020204" pitchFamily="34" charset="0"/>
            </a:endParaRPr>
          </a:p>
          <a:p>
            <a:pPr>
              <a:spcBef>
                <a:spcPct val="0"/>
              </a:spcBef>
            </a:pPr>
            <a:endParaRPr lang="de-DE" altLang="de-DE" b="0" dirty="0">
              <a:latin typeface="Arial" panose="020B0604020202020204" pitchFamily="34" charset="0"/>
            </a:endParaRPr>
          </a:p>
          <a:p>
            <a:pPr>
              <a:spcBef>
                <a:spcPct val="0"/>
              </a:spcBef>
            </a:pPr>
            <a:r>
              <a:rPr lang="de-DE" altLang="de-DE" b="0" dirty="0">
                <a:latin typeface="Arial" panose="020B0604020202020204" pitchFamily="34" charset="0"/>
              </a:rPr>
              <a:t>- Schlafstörungen </a:t>
            </a:r>
          </a:p>
          <a:p>
            <a:endParaRPr lang="de-DE" dirty="0"/>
          </a:p>
        </p:txBody>
      </p:sp>
      <p:sp>
        <p:nvSpPr>
          <p:cNvPr id="4" name="Foliennummernplatzhalter 3"/>
          <p:cNvSpPr>
            <a:spLocks noGrp="1"/>
          </p:cNvSpPr>
          <p:nvPr>
            <p:ph type="sldNum" sz="quarter" idx="5"/>
          </p:nvPr>
        </p:nvSpPr>
        <p:spPr/>
        <p:txBody>
          <a:bodyPr/>
          <a:lstStyle/>
          <a:p>
            <a:fld id="{A0CE607A-A28C-7D43-9A67-CAFA27E07B4B}" type="slidenum">
              <a:rPr lang="de-DE" smtClean="0"/>
              <a:t>11</a:t>
            </a:fld>
            <a:endParaRPr lang="de-DE"/>
          </a:p>
        </p:txBody>
      </p:sp>
    </p:spTree>
    <p:extLst>
      <p:ext uri="{BB962C8B-B14F-4D97-AF65-F5344CB8AC3E}">
        <p14:creationId xmlns:p14="http://schemas.microsoft.com/office/powerpoint/2010/main" val="1381215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3C4F819A-4893-474D-AFB0-B1FED2F72A2D}" type="datetimeFigureOut">
              <a:rPr lang="de-CH" smtClean="0"/>
              <a:t>30.10.2023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8A2920E8-DD3E-409C-A2C5-15369B3081D7}" type="slidenum">
              <a:rPr lang="de-CH" smtClean="0"/>
              <a:t>‹Nº›</a:t>
            </a:fld>
            <a:endParaRPr lang="de-CH"/>
          </a:p>
        </p:txBody>
      </p:sp>
    </p:spTree>
    <p:extLst>
      <p:ext uri="{BB962C8B-B14F-4D97-AF65-F5344CB8AC3E}">
        <p14:creationId xmlns:p14="http://schemas.microsoft.com/office/powerpoint/2010/main" val="573179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C4F819A-4893-474D-AFB0-B1FED2F72A2D}" type="datetimeFigureOut">
              <a:rPr lang="de-CH" smtClean="0"/>
              <a:t>30.10.2023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8A2920E8-DD3E-409C-A2C5-15369B3081D7}" type="slidenum">
              <a:rPr lang="de-CH" smtClean="0"/>
              <a:t>‹Nº›</a:t>
            </a:fld>
            <a:endParaRPr lang="de-CH"/>
          </a:p>
        </p:txBody>
      </p:sp>
    </p:spTree>
    <p:extLst>
      <p:ext uri="{BB962C8B-B14F-4D97-AF65-F5344CB8AC3E}">
        <p14:creationId xmlns:p14="http://schemas.microsoft.com/office/powerpoint/2010/main" val="3810227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C4F819A-4893-474D-AFB0-B1FED2F72A2D}" type="datetimeFigureOut">
              <a:rPr lang="de-CH" smtClean="0"/>
              <a:t>30.10.2023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8A2920E8-DD3E-409C-A2C5-15369B3081D7}" type="slidenum">
              <a:rPr lang="de-CH" smtClean="0"/>
              <a:t>‹Nº›</a:t>
            </a:fld>
            <a:endParaRPr lang="de-CH"/>
          </a:p>
        </p:txBody>
      </p:sp>
    </p:spTree>
    <p:extLst>
      <p:ext uri="{BB962C8B-B14F-4D97-AF65-F5344CB8AC3E}">
        <p14:creationId xmlns:p14="http://schemas.microsoft.com/office/powerpoint/2010/main" val="2302085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10" name="Fußzeilenplatzhalter 13"/>
          <p:cNvSpPr txBox="1">
            <a:spLocks/>
          </p:cNvSpPr>
          <p:nvPr userDrawn="1"/>
        </p:nvSpPr>
        <p:spPr>
          <a:xfrm>
            <a:off x="720000" y="6497393"/>
            <a:ext cx="4114800" cy="213187"/>
          </a:xfrm>
          <a:prstGeom prst="rect">
            <a:avLst/>
          </a:prstGeom>
        </p:spPr>
        <p:txBody>
          <a:bodyPr vert="horz" lIns="0" tIns="0" rIns="0" bIns="0" rtlCol="0" anchor="b" anchorCtr="0"/>
          <a:lstStyle>
            <a:defPPr>
              <a:defRPr lang="de-DE"/>
            </a:defPPr>
            <a:lvl1pPr marL="0" algn="l" defTabSz="914400" rtl="0" eaLnBrk="1" latinLnBrk="0" hangingPunct="1">
              <a:defRPr sz="7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err="1"/>
              <a:t>strictly</a:t>
            </a:r>
            <a:r>
              <a:rPr lang="de-DE" sz="900" dirty="0"/>
              <a:t> </a:t>
            </a:r>
            <a:r>
              <a:rPr lang="de-DE" sz="900" dirty="0" err="1"/>
              <a:t>confidential</a:t>
            </a:r>
            <a:r>
              <a:rPr lang="de-DE" sz="900" dirty="0"/>
              <a:t> © Max Zeller Söhne AG</a:t>
            </a:r>
          </a:p>
        </p:txBody>
      </p:sp>
      <p:sp>
        <p:nvSpPr>
          <p:cNvPr id="11" name="Slide Number Placeholder 5"/>
          <p:cNvSpPr txBox="1">
            <a:spLocks/>
          </p:cNvSpPr>
          <p:nvPr userDrawn="1"/>
        </p:nvSpPr>
        <p:spPr>
          <a:xfrm>
            <a:off x="8610600" y="6497393"/>
            <a:ext cx="2743200" cy="213187"/>
          </a:xfrm>
          <a:prstGeom prst="rect">
            <a:avLst/>
          </a:prstGeom>
        </p:spPr>
        <p:txBody>
          <a:bodyPr lIns="0" tIns="0" rIns="0" bIns="0" anchor="b" anchorCtr="0"/>
          <a:lstStyle>
            <a:defPPr>
              <a:defRPr lang="de-DE"/>
            </a:defPPr>
            <a:lvl1pPr marL="0" algn="r" defTabSz="914400" rtl="0" eaLnBrk="1" latinLnBrk="0" hangingPunct="1">
              <a:defRPr sz="9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5B74DC-AB0A-1342-B87B-6819FA700A79}" type="slidenum">
              <a:rPr lang="de-DE" sz="1100" smtClean="0"/>
              <a:pPr/>
              <a:t>‹Nº›</a:t>
            </a:fld>
            <a:endParaRPr lang="de-DE" sz="1100" dirty="0"/>
          </a:p>
        </p:txBody>
      </p:sp>
      <p:cxnSp>
        <p:nvCxnSpPr>
          <p:cNvPr id="12" name="Gerade Verbindung 11"/>
          <p:cNvCxnSpPr/>
          <p:nvPr userDrawn="1"/>
        </p:nvCxnSpPr>
        <p:spPr>
          <a:xfrm>
            <a:off x="720000" y="6483179"/>
            <a:ext cx="10633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p:nvPr>
        </p:nvSpPr>
        <p:spPr>
          <a:xfrm>
            <a:off x="720000" y="1908000"/>
            <a:ext cx="7704000" cy="1641475"/>
          </a:xfrm>
          <a:prstGeom prst="rect">
            <a:avLst/>
          </a:prstGeom>
        </p:spPr>
        <p:txBody>
          <a:bodyPr wrap="square" lIns="0" tIns="0" rIns="0" bIns="0">
            <a:spAutoFit/>
          </a:bodyPr>
          <a:lstStyle>
            <a:lvl1pPr marL="0" indent="0">
              <a:buSzPct val="90000"/>
              <a:buFont typeface="Arial" charset="0"/>
              <a:buNone/>
              <a:tabLst/>
              <a:defRPr sz="2400">
                <a:solidFill>
                  <a:schemeClr val="tx1"/>
                </a:solidFill>
              </a:defRPr>
            </a:lvl1pPr>
            <a:lvl2pPr marL="360363" indent="0">
              <a:buSzPct val="90000"/>
              <a:buFont typeface="Arial" charset="0"/>
              <a:buNone/>
              <a:tabLst/>
              <a:defRPr sz="2200">
                <a:solidFill>
                  <a:schemeClr val="tx1"/>
                </a:solidFill>
              </a:defRPr>
            </a:lvl2pPr>
            <a:lvl3pPr marL="671512" indent="0">
              <a:buSzPct val="90000"/>
              <a:buFont typeface="Arial" charset="0"/>
              <a:buNone/>
              <a:tabLst/>
              <a:defRPr>
                <a:solidFill>
                  <a:schemeClr val="tx1"/>
                </a:solidFill>
              </a:defRPr>
            </a:lvl3pPr>
            <a:lvl4pPr marL="933450" indent="0">
              <a:buSzPct val="90000"/>
              <a:buFont typeface="Arial" charset="0"/>
              <a:buNone/>
              <a:tabLst/>
              <a:defRPr>
                <a:solidFill>
                  <a:schemeClr val="tx1"/>
                </a:solidFill>
              </a:defRPr>
            </a:lvl4pPr>
            <a:lvl5pPr marL="1162050" indent="0">
              <a:buSzPct val="90000"/>
              <a:buFont typeface="Arial" charset="0"/>
              <a:buNone/>
              <a:tabLst/>
              <a:defRPr sz="1600">
                <a:solidFill>
                  <a:schemeClr val="tx1"/>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Title 1"/>
          <p:cNvSpPr>
            <a:spLocks noGrp="1"/>
          </p:cNvSpPr>
          <p:nvPr>
            <p:ph type="title" hasCustomPrompt="1"/>
          </p:nvPr>
        </p:nvSpPr>
        <p:spPr>
          <a:xfrm>
            <a:off x="720000" y="180001"/>
            <a:ext cx="9000000" cy="457048"/>
          </a:xfrm>
          <a:prstGeom prst="rect">
            <a:avLst/>
          </a:prstGeom>
        </p:spPr>
        <p:txBody>
          <a:bodyPr lIns="0" tIns="0" rIns="0" bIns="0" anchor="t" anchorCtr="0">
            <a:spAutoFit/>
          </a:bodyPr>
          <a:lstStyle>
            <a:lvl1pPr>
              <a:defRPr sz="3300" b="1">
                <a:solidFill>
                  <a:srgbClr val="767171"/>
                </a:solidFill>
                <a:latin typeface="+mn-lt"/>
              </a:defRPr>
            </a:lvl1pPr>
          </a:lstStyle>
          <a:p>
            <a:r>
              <a:rPr lang="de-DE"/>
              <a:t>Headline</a:t>
            </a:r>
            <a:endParaRPr lang="en-US" dirty="0"/>
          </a:p>
        </p:txBody>
      </p:sp>
    </p:spTree>
    <p:extLst>
      <p:ext uri="{BB962C8B-B14F-4D97-AF65-F5344CB8AC3E}">
        <p14:creationId xmlns:p14="http://schemas.microsoft.com/office/powerpoint/2010/main" val="179299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C4F819A-4893-474D-AFB0-B1FED2F72A2D}" type="datetimeFigureOut">
              <a:rPr lang="de-CH" smtClean="0"/>
              <a:t>30.10.2023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8A2920E8-DD3E-409C-A2C5-15369B3081D7}" type="slidenum">
              <a:rPr lang="de-CH" smtClean="0"/>
              <a:t>‹Nº›</a:t>
            </a:fld>
            <a:endParaRPr lang="de-CH"/>
          </a:p>
        </p:txBody>
      </p:sp>
    </p:spTree>
    <p:extLst>
      <p:ext uri="{BB962C8B-B14F-4D97-AF65-F5344CB8AC3E}">
        <p14:creationId xmlns:p14="http://schemas.microsoft.com/office/powerpoint/2010/main" val="78275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C4F819A-4893-474D-AFB0-B1FED2F72A2D}" type="datetimeFigureOut">
              <a:rPr lang="de-CH" smtClean="0"/>
              <a:t>30.10.2023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8A2920E8-DD3E-409C-A2C5-15369B3081D7}" type="slidenum">
              <a:rPr lang="de-CH" smtClean="0"/>
              <a:t>‹Nº›</a:t>
            </a:fld>
            <a:endParaRPr lang="de-CH"/>
          </a:p>
        </p:txBody>
      </p:sp>
    </p:spTree>
    <p:extLst>
      <p:ext uri="{BB962C8B-B14F-4D97-AF65-F5344CB8AC3E}">
        <p14:creationId xmlns:p14="http://schemas.microsoft.com/office/powerpoint/2010/main" val="536298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3C4F819A-4893-474D-AFB0-B1FED2F72A2D}" type="datetimeFigureOut">
              <a:rPr lang="de-CH" smtClean="0"/>
              <a:t>30.10.2023</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8A2920E8-DD3E-409C-A2C5-15369B3081D7}" type="slidenum">
              <a:rPr lang="de-CH" smtClean="0"/>
              <a:t>‹Nº›</a:t>
            </a:fld>
            <a:endParaRPr lang="de-CH"/>
          </a:p>
        </p:txBody>
      </p:sp>
    </p:spTree>
    <p:extLst>
      <p:ext uri="{BB962C8B-B14F-4D97-AF65-F5344CB8AC3E}">
        <p14:creationId xmlns:p14="http://schemas.microsoft.com/office/powerpoint/2010/main" val="1466014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3C4F819A-4893-474D-AFB0-B1FED2F72A2D}" type="datetimeFigureOut">
              <a:rPr lang="de-CH" smtClean="0"/>
              <a:t>30.10.2023</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8A2920E8-DD3E-409C-A2C5-15369B3081D7}" type="slidenum">
              <a:rPr lang="de-CH" smtClean="0"/>
              <a:t>‹Nº›</a:t>
            </a:fld>
            <a:endParaRPr lang="de-CH"/>
          </a:p>
        </p:txBody>
      </p:sp>
    </p:spTree>
    <p:extLst>
      <p:ext uri="{BB962C8B-B14F-4D97-AF65-F5344CB8AC3E}">
        <p14:creationId xmlns:p14="http://schemas.microsoft.com/office/powerpoint/2010/main" val="3829371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3C4F819A-4893-474D-AFB0-B1FED2F72A2D}" type="datetimeFigureOut">
              <a:rPr lang="de-CH" smtClean="0"/>
              <a:t>30.10.2023</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8A2920E8-DD3E-409C-A2C5-15369B3081D7}" type="slidenum">
              <a:rPr lang="de-CH" smtClean="0"/>
              <a:t>‹Nº›</a:t>
            </a:fld>
            <a:endParaRPr lang="de-CH"/>
          </a:p>
        </p:txBody>
      </p:sp>
    </p:spTree>
    <p:extLst>
      <p:ext uri="{BB962C8B-B14F-4D97-AF65-F5344CB8AC3E}">
        <p14:creationId xmlns:p14="http://schemas.microsoft.com/office/powerpoint/2010/main" val="4018044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F819A-4893-474D-AFB0-B1FED2F72A2D}" type="datetimeFigureOut">
              <a:rPr lang="de-CH" smtClean="0"/>
              <a:t>30.10.2023</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8A2920E8-DD3E-409C-A2C5-15369B3081D7}" type="slidenum">
              <a:rPr lang="de-CH" smtClean="0"/>
              <a:t>‹Nº›</a:t>
            </a:fld>
            <a:endParaRPr lang="de-CH"/>
          </a:p>
        </p:txBody>
      </p:sp>
    </p:spTree>
    <p:extLst>
      <p:ext uri="{BB962C8B-B14F-4D97-AF65-F5344CB8AC3E}">
        <p14:creationId xmlns:p14="http://schemas.microsoft.com/office/powerpoint/2010/main" val="4091174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C4F819A-4893-474D-AFB0-B1FED2F72A2D}" type="datetimeFigureOut">
              <a:rPr lang="de-CH" smtClean="0"/>
              <a:t>30.10.2023</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8A2920E8-DD3E-409C-A2C5-15369B3081D7}" type="slidenum">
              <a:rPr lang="de-CH" smtClean="0"/>
              <a:t>‹Nº›</a:t>
            </a:fld>
            <a:endParaRPr lang="de-CH"/>
          </a:p>
        </p:txBody>
      </p:sp>
    </p:spTree>
    <p:extLst>
      <p:ext uri="{BB962C8B-B14F-4D97-AF65-F5344CB8AC3E}">
        <p14:creationId xmlns:p14="http://schemas.microsoft.com/office/powerpoint/2010/main" val="640039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C4F819A-4893-474D-AFB0-B1FED2F72A2D}" type="datetimeFigureOut">
              <a:rPr lang="de-CH" smtClean="0"/>
              <a:t>30.10.2023</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8A2920E8-DD3E-409C-A2C5-15369B3081D7}" type="slidenum">
              <a:rPr lang="de-CH" smtClean="0"/>
              <a:t>‹Nº›</a:t>
            </a:fld>
            <a:endParaRPr lang="de-CH"/>
          </a:p>
        </p:txBody>
      </p:sp>
    </p:spTree>
    <p:extLst>
      <p:ext uri="{BB962C8B-B14F-4D97-AF65-F5344CB8AC3E}">
        <p14:creationId xmlns:p14="http://schemas.microsoft.com/office/powerpoint/2010/main" val="821538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F819A-4893-474D-AFB0-B1FED2F72A2D}" type="datetimeFigureOut">
              <a:rPr lang="de-CH" smtClean="0"/>
              <a:t>30.10.2023</a:t>
            </a:fld>
            <a:endParaRPr lang="de-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920E8-DD3E-409C-A2C5-15369B3081D7}" type="slidenum">
              <a:rPr lang="de-CH" smtClean="0"/>
              <a:t>‹Nº›</a:t>
            </a:fld>
            <a:endParaRPr lang="de-CH"/>
          </a:p>
        </p:txBody>
      </p:sp>
    </p:spTree>
    <p:extLst>
      <p:ext uri="{BB962C8B-B14F-4D97-AF65-F5344CB8AC3E}">
        <p14:creationId xmlns:p14="http://schemas.microsoft.com/office/powerpoint/2010/main" val="148960060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1.xml" /><Relationship Id="rId4" Type="http://schemas.openxmlformats.org/officeDocument/2006/relationships/image" Target="../media/image2.jpg" /></Relationships>
</file>

<file path=ppt/slides/_rels/slide10.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notesSlide" Target="../notesSlides/notesSlide2.xml" /><Relationship Id="rId1" Type="http://schemas.openxmlformats.org/officeDocument/2006/relationships/slideLayout" Target="../slideLayouts/slideLayout1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3.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image" Target="../media/image10.png" /><Relationship Id="rId1" Type="http://schemas.openxmlformats.org/officeDocument/2006/relationships/slideLayout" Target="../slideLayouts/slideLayout7.xml" /><Relationship Id="rId5" Type="http://schemas.openxmlformats.org/officeDocument/2006/relationships/image" Target="../media/image13.png" /><Relationship Id="rId4" Type="http://schemas.openxmlformats.org/officeDocument/2006/relationships/image" Target="../media/image12.png" /></Relationships>
</file>

<file path=ppt/slides/_rels/slide14.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1.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png" /><Relationship Id="rId1" Type="http://schemas.openxmlformats.org/officeDocument/2006/relationships/slideLayout" Target="../slideLayouts/slideLayout1.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6.png" /><Relationship Id="rId1" Type="http://schemas.openxmlformats.org/officeDocument/2006/relationships/slideLayout" Target="../slideLayouts/slideLayout1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Schwarz, Dunkelheit enthält.&#10;&#10;Automatisch generierte Beschreibung">
            <a:extLst>
              <a:ext uri="{FF2B5EF4-FFF2-40B4-BE49-F238E27FC236}">
                <a16:creationId xmlns:a16="http://schemas.microsoft.com/office/drawing/2014/main" id="{833ADBAE-2210-A5D2-7DE4-95150426A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2727" y="1416690"/>
            <a:ext cx="2501268" cy="2493452"/>
          </a:xfrm>
          <a:prstGeom prst="rect">
            <a:avLst/>
          </a:prstGeom>
          <a:solidFill>
            <a:schemeClr val="bg1"/>
          </a:solidFill>
        </p:spPr>
      </p:pic>
      <p:sp>
        <p:nvSpPr>
          <p:cNvPr id="2" name="Titel 1">
            <a:extLst>
              <a:ext uri="{FF2B5EF4-FFF2-40B4-BE49-F238E27FC236}">
                <a16:creationId xmlns:a16="http://schemas.microsoft.com/office/drawing/2014/main" id="{46EC74C4-EF6C-2EB6-42FC-D09BDDA2215B}"/>
              </a:ext>
            </a:extLst>
          </p:cNvPr>
          <p:cNvSpPr>
            <a:spLocks noGrp="1"/>
          </p:cNvSpPr>
          <p:nvPr>
            <p:ph type="ctrTitle"/>
          </p:nvPr>
        </p:nvSpPr>
        <p:spPr>
          <a:xfrm>
            <a:off x="211495" y="3970122"/>
            <a:ext cx="11052500" cy="1039056"/>
          </a:xfrm>
          <a:noFill/>
        </p:spPr>
        <p:txBody>
          <a:bodyPr>
            <a:noAutofit/>
          </a:bodyPr>
          <a:lstStyle/>
          <a:p>
            <a:pPr algn="l"/>
            <a:r>
              <a:rPr lang="de-CH" sz="7200" b="1" dirty="0">
                <a:solidFill>
                  <a:srgbClr val="CC3399"/>
                </a:solidFill>
                <a:latin typeface="Amasis MT Pro Black" panose="02040A04050005020304" pitchFamily="18" charset="0"/>
              </a:rPr>
              <a:t> </a:t>
            </a:r>
            <a:br>
              <a:rPr lang="de-CH" sz="7200" b="1" dirty="0">
                <a:solidFill>
                  <a:srgbClr val="CC3399"/>
                </a:solidFill>
                <a:latin typeface="Amasis MT Pro Black" panose="02040A04050005020304" pitchFamily="18" charset="0"/>
              </a:rPr>
            </a:br>
            <a:r>
              <a:rPr lang="de-CH" sz="6600" b="1" dirty="0">
                <a:solidFill>
                  <a:srgbClr val="92D050"/>
                </a:solidFill>
                <a:latin typeface="Amasis MT Pro Black" panose="02040A04050005020304" pitchFamily="18" charset="0"/>
              </a:rPr>
              <a:t>Therapiemöglichkeiten</a:t>
            </a:r>
          </a:p>
        </p:txBody>
      </p:sp>
      <p:sp>
        <p:nvSpPr>
          <p:cNvPr id="4" name="Freihandform: Form 3">
            <a:extLst>
              <a:ext uri="{FF2B5EF4-FFF2-40B4-BE49-F238E27FC236}">
                <a16:creationId xmlns:a16="http://schemas.microsoft.com/office/drawing/2014/main" id="{F26D5D15-E95A-6418-5135-26204E5424BF}"/>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323519D3-B9B2-C040-0548-F37534B5BCA1}"/>
              </a:ext>
            </a:extLst>
          </p:cNvPr>
          <p:cNvSpPr txBox="1"/>
          <p:nvPr/>
        </p:nvSpPr>
        <p:spPr>
          <a:xfrm>
            <a:off x="121353" y="5344613"/>
            <a:ext cx="9675790" cy="1446550"/>
          </a:xfrm>
          <a:prstGeom prst="rect">
            <a:avLst/>
          </a:prstGeom>
          <a:noFill/>
        </p:spPr>
        <p:txBody>
          <a:bodyPr wrap="none" rtlCol="0">
            <a:spAutoFit/>
          </a:bodyPr>
          <a:lstStyle/>
          <a:p>
            <a:r>
              <a:rPr lang="de-CH" sz="4400" dirty="0"/>
              <a:t>Christoph Moser, Drogist HF</a:t>
            </a:r>
          </a:p>
          <a:p>
            <a:pPr algn="ctr"/>
            <a:r>
              <a:rPr lang="de-CH" sz="4400" dirty="0"/>
              <a:t>Pedro-Drogerie Moser, 3770 Zweisimmen</a:t>
            </a:r>
          </a:p>
        </p:txBody>
      </p:sp>
      <p:sp>
        <p:nvSpPr>
          <p:cNvPr id="11" name="Freihandform: Form 10">
            <a:extLst>
              <a:ext uri="{FF2B5EF4-FFF2-40B4-BE49-F238E27FC236}">
                <a16:creationId xmlns:a16="http://schemas.microsoft.com/office/drawing/2014/main" id="{6283FAB2-82A7-01C4-F58D-E054594E94B9}"/>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2">
            <a:extLst>
              <a:ext uri="{FF2B5EF4-FFF2-40B4-BE49-F238E27FC236}">
                <a16:creationId xmlns:a16="http://schemas.microsoft.com/office/drawing/2014/main" id="{CC1D127E-7DA3-BC3E-006E-D88D36F89006}"/>
              </a:ext>
            </a:extLst>
          </p:cNvPr>
          <p:cNvSpPr txBox="1">
            <a:spLocks/>
          </p:cNvSpPr>
          <p:nvPr/>
        </p:nvSpPr>
        <p:spPr>
          <a:xfrm>
            <a:off x="121353" y="1033348"/>
            <a:ext cx="12192000" cy="7755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10000" b="1" dirty="0">
                <a:solidFill>
                  <a:srgbClr val="92D050"/>
                </a:solidFill>
                <a:latin typeface="Amasis MT Pro Black" panose="02040A04050005020304" pitchFamily="18" charset="0"/>
              </a:rPr>
              <a:t>Wechseljahre</a:t>
            </a:r>
            <a:endParaRPr lang="de-DE" sz="10000" b="1" dirty="0">
              <a:solidFill>
                <a:srgbClr val="92D050"/>
              </a:solidFill>
              <a:latin typeface="+mn-lt"/>
            </a:endParaRPr>
          </a:p>
        </p:txBody>
      </p:sp>
      <p:pic>
        <p:nvPicPr>
          <p:cNvPr id="18" name="Grafik 17">
            <a:extLst>
              <a:ext uri="{FF2B5EF4-FFF2-40B4-BE49-F238E27FC236}">
                <a16:creationId xmlns:a16="http://schemas.microsoft.com/office/drawing/2014/main" id="{30C2B638-16C9-E69C-C6A2-272012DD7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460" y="5650724"/>
            <a:ext cx="1299535" cy="1027745"/>
          </a:xfrm>
          <a:prstGeom prst="rect">
            <a:avLst/>
          </a:prstGeom>
        </p:spPr>
      </p:pic>
      <p:sp>
        <p:nvSpPr>
          <p:cNvPr id="9" name="Textfeld 8">
            <a:extLst>
              <a:ext uri="{FF2B5EF4-FFF2-40B4-BE49-F238E27FC236}">
                <a16:creationId xmlns:a16="http://schemas.microsoft.com/office/drawing/2014/main" id="{7598CCDE-B0FB-6A08-BF61-1AF3A72AC6DD}"/>
              </a:ext>
            </a:extLst>
          </p:cNvPr>
          <p:cNvSpPr txBox="1"/>
          <p:nvPr/>
        </p:nvSpPr>
        <p:spPr>
          <a:xfrm>
            <a:off x="1413952" y="2807337"/>
            <a:ext cx="6299417" cy="769441"/>
          </a:xfrm>
          <a:prstGeom prst="rect">
            <a:avLst/>
          </a:prstGeom>
          <a:noFill/>
        </p:spPr>
        <p:txBody>
          <a:bodyPr wrap="none" rtlCol="0">
            <a:spAutoFit/>
          </a:bodyPr>
          <a:lstStyle/>
          <a:p>
            <a:r>
              <a:rPr lang="de-CH" sz="4400" b="1" dirty="0">
                <a:latin typeface="Amasis MT Pro Black" panose="02040A04050005020304" pitchFamily="18" charset="0"/>
              </a:rPr>
              <a:t>und ihre alternativen</a:t>
            </a:r>
            <a:endParaRPr lang="de-CH" sz="4400" dirty="0"/>
          </a:p>
        </p:txBody>
      </p:sp>
    </p:spTree>
    <p:extLst>
      <p:ext uri="{BB962C8B-B14F-4D97-AF65-F5344CB8AC3E}">
        <p14:creationId xmlns:p14="http://schemas.microsoft.com/office/powerpoint/2010/main" val="899710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5D3B2E9F-C1E1-E7D4-DE79-E417C81E743B}"/>
              </a:ext>
            </a:extLst>
          </p:cNvPr>
          <p:cNvSpPr>
            <a:spLocks noGrp="1"/>
          </p:cNvSpPr>
          <p:nvPr>
            <p:ph type="subTitle" idx="1"/>
          </p:nvPr>
        </p:nvSpPr>
        <p:spPr>
          <a:xfrm>
            <a:off x="338149" y="1432151"/>
            <a:ext cx="9144000" cy="5098461"/>
          </a:xfrm>
        </p:spPr>
        <p:txBody>
          <a:bodyPr>
            <a:normAutofit lnSpcReduction="10000"/>
          </a:bodyPr>
          <a:lstStyle/>
          <a:p>
            <a:pPr marL="342900" indent="-342900" algn="l">
              <a:buFont typeface="Arial" panose="020B0604020202020204" pitchFamily="34" charset="0"/>
              <a:buChar char="•"/>
            </a:pPr>
            <a:r>
              <a:rPr lang="de-CH" dirty="0"/>
              <a:t>Hitzewallungen, Schweissausbrüche, Nachtschweiss</a:t>
            </a:r>
          </a:p>
          <a:p>
            <a:pPr marL="342900" indent="-342900" algn="l">
              <a:buFont typeface="Arial" panose="020B0604020202020204" pitchFamily="34" charset="0"/>
              <a:buChar char="•"/>
            </a:pPr>
            <a:r>
              <a:rPr lang="de-CH" dirty="0"/>
              <a:t>Schwindel</a:t>
            </a:r>
          </a:p>
          <a:p>
            <a:pPr marL="342900" indent="-342900" algn="l">
              <a:buFont typeface="Arial" panose="020B0604020202020204" pitchFamily="34" charset="0"/>
              <a:buChar char="•"/>
            </a:pPr>
            <a:r>
              <a:rPr lang="de-CH" dirty="0"/>
              <a:t>Herzklopfen</a:t>
            </a:r>
          </a:p>
          <a:p>
            <a:pPr marL="342900" indent="-342900" algn="l">
              <a:buFont typeface="Arial" panose="020B0604020202020204" pitchFamily="34" charset="0"/>
              <a:buChar char="•"/>
            </a:pPr>
            <a:r>
              <a:rPr lang="de-CH" dirty="0"/>
              <a:t>Schlafstörungen, Müdigkeit, Nervosität</a:t>
            </a:r>
          </a:p>
          <a:p>
            <a:pPr marL="342900" indent="-342900" algn="l">
              <a:buFont typeface="Arial" panose="020B0604020202020204" pitchFamily="34" charset="0"/>
              <a:buChar char="•"/>
            </a:pPr>
            <a:r>
              <a:rPr lang="de-CH" dirty="0"/>
              <a:t>Angstgefühle</a:t>
            </a:r>
          </a:p>
          <a:p>
            <a:pPr marL="342900" indent="-342900" algn="l">
              <a:buFont typeface="Arial" panose="020B0604020202020204" pitchFamily="34" charset="0"/>
              <a:buChar char="•"/>
            </a:pPr>
            <a:r>
              <a:rPr lang="de-CH" dirty="0"/>
              <a:t>Depressive Verstimmungen</a:t>
            </a:r>
          </a:p>
          <a:p>
            <a:pPr marL="342900" indent="-342900" algn="l">
              <a:buFont typeface="Arial" panose="020B0604020202020204" pitchFamily="34" charset="0"/>
              <a:buChar char="•"/>
            </a:pPr>
            <a:r>
              <a:rPr lang="de-CH" dirty="0"/>
              <a:t>Erhöhte Reizbarkeit</a:t>
            </a:r>
          </a:p>
          <a:p>
            <a:pPr marL="342900" indent="-342900" algn="l">
              <a:buFont typeface="Arial" panose="020B0604020202020204" pitchFamily="34" charset="0"/>
              <a:buChar char="•"/>
            </a:pPr>
            <a:r>
              <a:rPr lang="de-CH" dirty="0"/>
              <a:t>Osteoporose</a:t>
            </a:r>
          </a:p>
          <a:p>
            <a:pPr marL="342900" indent="-342900" algn="l">
              <a:buFont typeface="Arial" panose="020B0604020202020204" pitchFamily="34" charset="0"/>
              <a:buChar char="•"/>
            </a:pPr>
            <a:r>
              <a:rPr lang="de-CH" dirty="0"/>
              <a:t>Trockenheit an Haut und Schleimhäuten</a:t>
            </a:r>
          </a:p>
          <a:p>
            <a:pPr marL="342900" indent="-342900" algn="l">
              <a:buFont typeface="Arial" panose="020B0604020202020204" pitchFamily="34" charset="0"/>
              <a:buChar char="•"/>
            </a:pPr>
            <a:r>
              <a:rPr lang="de-CH" dirty="0"/>
              <a:t>Gewichtszunahme</a:t>
            </a:r>
          </a:p>
          <a:p>
            <a:pPr marL="342900" indent="-342900" algn="l">
              <a:buFont typeface="Arial" panose="020B0604020202020204" pitchFamily="34" charset="0"/>
              <a:buChar char="•"/>
            </a:pPr>
            <a:r>
              <a:rPr lang="de-CH" dirty="0"/>
              <a:t>Harninkontinenz aufgrund einer Erschlaffung der Beckenbodenmuskulatur</a:t>
            </a:r>
          </a:p>
        </p:txBody>
      </p:sp>
      <p:sp>
        <p:nvSpPr>
          <p:cNvPr id="4" name="Freihandform: Form 3">
            <a:extLst>
              <a:ext uri="{FF2B5EF4-FFF2-40B4-BE49-F238E27FC236}">
                <a16:creationId xmlns:a16="http://schemas.microsoft.com/office/drawing/2014/main" id="{2EA1DF25-684D-32F0-828C-57EE712E78C2}"/>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2">
            <a:extLst>
              <a:ext uri="{FF2B5EF4-FFF2-40B4-BE49-F238E27FC236}">
                <a16:creationId xmlns:a16="http://schemas.microsoft.com/office/drawing/2014/main" id="{5F515F1D-F5F3-90F5-8ED5-69C56B985892}"/>
              </a:ext>
            </a:extLst>
          </p:cNvPr>
          <p:cNvSpPr txBox="1">
            <a:spLocks/>
          </p:cNvSpPr>
          <p:nvPr/>
        </p:nvSpPr>
        <p:spPr>
          <a:xfrm>
            <a:off x="807435" y="388667"/>
            <a:ext cx="10972800" cy="38779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3600" b="1" dirty="0">
                <a:solidFill>
                  <a:schemeClr val="accent2"/>
                </a:solidFill>
                <a:latin typeface="+mn-lt"/>
              </a:rPr>
              <a:t>Symptome in den Wechseljahren</a:t>
            </a:r>
            <a:endParaRPr lang="de-DE" sz="3600" b="1" dirty="0">
              <a:solidFill>
                <a:schemeClr val="accent2"/>
              </a:solidFill>
              <a:latin typeface="+mn-lt"/>
            </a:endParaRPr>
          </a:p>
        </p:txBody>
      </p:sp>
      <p:pic>
        <p:nvPicPr>
          <p:cNvPr id="2" name="Grafik 1" descr="Wechseljahre – Phasen, Symptome, Dauer &amp; Mehr">
            <a:extLst>
              <a:ext uri="{FF2B5EF4-FFF2-40B4-BE49-F238E27FC236}">
                <a16:creationId xmlns:a16="http://schemas.microsoft.com/office/drawing/2014/main" id="{5615C5A2-7164-DC1D-79A4-244F7BE8DD5F}"/>
              </a:ext>
            </a:extLst>
          </p:cNvPr>
          <p:cNvPicPr>
            <a:picLocks noChangeAspect="1"/>
          </p:cNvPicPr>
          <p:nvPr/>
        </p:nvPicPr>
        <p:blipFill rotWithShape="1">
          <a:blip r:embed="rId2">
            <a:extLst>
              <a:ext uri="{28A0092B-C50C-407E-A947-70E740481C1C}">
                <a14:useLocalDpi xmlns:a14="http://schemas.microsoft.com/office/drawing/2010/main" val="0"/>
              </a:ext>
            </a:extLst>
          </a:blip>
          <a:srcRect l="-397" t="-392" r="397" b="9198"/>
          <a:stretch/>
        </p:blipFill>
        <p:spPr bwMode="auto">
          <a:xfrm>
            <a:off x="5797685" y="1847243"/>
            <a:ext cx="6203977" cy="3824145"/>
          </a:xfrm>
          <a:prstGeom prst="rect">
            <a:avLst/>
          </a:prstGeom>
          <a:noFill/>
          <a:ln>
            <a:noFill/>
          </a:ln>
          <a:extLst>
            <a:ext uri="{53640926-AAD7-44D8-BBD7-CCE9431645EC}">
              <a14:shadowObscured xmlns:a14="http://schemas.microsoft.com/office/drawing/2010/main"/>
            </a:ext>
          </a:extLst>
        </p:spPr>
      </p:pic>
      <p:sp>
        <p:nvSpPr>
          <p:cNvPr id="6" name="Rechteck 5">
            <a:extLst>
              <a:ext uri="{FF2B5EF4-FFF2-40B4-BE49-F238E27FC236}">
                <a16:creationId xmlns:a16="http://schemas.microsoft.com/office/drawing/2014/main" id="{50F72442-6159-5D4B-0ED5-1BC0CBF0A181}"/>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24884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2AD13DA-5C68-0E23-218A-F719FB3EC039}"/>
              </a:ext>
            </a:extLst>
          </p:cNvPr>
          <p:cNvPicPr>
            <a:picLocks noChangeAspect="1"/>
          </p:cNvPicPr>
          <p:nvPr/>
        </p:nvPicPr>
        <p:blipFill>
          <a:blip r:embed="rId3"/>
          <a:stretch>
            <a:fillRect/>
          </a:stretch>
        </p:blipFill>
        <p:spPr>
          <a:xfrm>
            <a:off x="2094536" y="1276182"/>
            <a:ext cx="7632854" cy="4700423"/>
          </a:xfrm>
          <a:prstGeom prst="rect">
            <a:avLst/>
          </a:prstGeom>
        </p:spPr>
      </p:pic>
      <p:sp>
        <p:nvSpPr>
          <p:cNvPr id="5" name="Titel 2">
            <a:extLst>
              <a:ext uri="{FF2B5EF4-FFF2-40B4-BE49-F238E27FC236}">
                <a16:creationId xmlns:a16="http://schemas.microsoft.com/office/drawing/2014/main" id="{16E0CBB7-C825-0682-3485-E7409402E0EE}"/>
              </a:ext>
            </a:extLst>
          </p:cNvPr>
          <p:cNvSpPr txBox="1">
            <a:spLocks/>
          </p:cNvSpPr>
          <p:nvPr/>
        </p:nvSpPr>
        <p:spPr>
          <a:xfrm>
            <a:off x="0" y="180001"/>
            <a:ext cx="12192000" cy="498598"/>
          </a:xfrm>
          <a:prstGeom prst="rect">
            <a:avLst/>
          </a:prstGeom>
        </p:spPr>
        <p:txBody>
          <a:bodyPr wrap="square" lIns="0" tIns="0" rIns="0" bIns="0" anchor="t" anchorCtr="0">
            <a:spAutoFit/>
          </a:bodyPr>
          <a:lstStyle>
            <a:lvl1pPr algn="l" defTabSz="914400" rtl="0" eaLnBrk="1" latinLnBrk="0" hangingPunct="1">
              <a:lnSpc>
                <a:spcPct val="90000"/>
              </a:lnSpc>
              <a:spcBef>
                <a:spcPct val="0"/>
              </a:spcBef>
              <a:buNone/>
              <a:defRPr sz="3300" b="1" kern="1200">
                <a:solidFill>
                  <a:srgbClr val="767171"/>
                </a:solidFill>
                <a:latin typeface="+mn-lt"/>
                <a:ea typeface="+mj-ea"/>
                <a:cs typeface="+mj-cs"/>
              </a:defRPr>
            </a:lvl1pPr>
          </a:lstStyle>
          <a:p>
            <a:pPr algn="ctr"/>
            <a:r>
              <a:rPr lang="de-CH" sz="3600" dirty="0">
                <a:solidFill>
                  <a:schemeClr val="accent2"/>
                </a:solidFill>
              </a:rPr>
              <a:t>Häufigkeit der Wechseljahrsymptome</a:t>
            </a:r>
            <a:endParaRPr lang="de-DE" sz="3600" dirty="0">
              <a:solidFill>
                <a:schemeClr val="accent2"/>
              </a:solidFill>
            </a:endParaRPr>
          </a:p>
        </p:txBody>
      </p:sp>
      <p:sp>
        <p:nvSpPr>
          <p:cNvPr id="6" name="Freihandform: Form 5">
            <a:extLst>
              <a:ext uri="{FF2B5EF4-FFF2-40B4-BE49-F238E27FC236}">
                <a16:creationId xmlns:a16="http://schemas.microsoft.com/office/drawing/2014/main" id="{9383ED45-CAEB-B388-741A-62E4F8DBF2E9}"/>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Ellipse 1">
            <a:extLst>
              <a:ext uri="{FF2B5EF4-FFF2-40B4-BE49-F238E27FC236}">
                <a16:creationId xmlns:a16="http://schemas.microsoft.com/office/drawing/2014/main" id="{9B9063B4-5B67-CE12-425B-669B81B2A789}"/>
              </a:ext>
            </a:extLst>
          </p:cNvPr>
          <p:cNvSpPr/>
          <p:nvPr/>
        </p:nvSpPr>
        <p:spPr>
          <a:xfrm rot="18704254">
            <a:off x="6317362" y="1120026"/>
            <a:ext cx="2996240" cy="2431487"/>
          </a:xfrm>
          <a:prstGeom prst="ellipse">
            <a:avLst/>
          </a:prstGeom>
          <a:noFill/>
          <a:ln>
            <a:solidFill>
              <a:srgbClr val="82AA40"/>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solidFill>
                <a:prstClr val="white"/>
              </a:solidFill>
            </a:endParaRPr>
          </a:p>
        </p:txBody>
      </p:sp>
      <p:sp>
        <p:nvSpPr>
          <p:cNvPr id="3" name="Rechteck 2">
            <a:extLst>
              <a:ext uri="{FF2B5EF4-FFF2-40B4-BE49-F238E27FC236}">
                <a16:creationId xmlns:a16="http://schemas.microsoft.com/office/drawing/2014/main" id="{A8D683F8-6F2B-E80C-1521-F3E79278F23F}"/>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78007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1FCFFEDD-E5C0-A273-0E5F-CA78CFBCF246}"/>
              </a:ext>
            </a:extLst>
          </p:cNvPr>
          <p:cNvSpPr txBox="1">
            <a:spLocks/>
          </p:cNvSpPr>
          <p:nvPr/>
        </p:nvSpPr>
        <p:spPr>
          <a:xfrm>
            <a:off x="0" y="180001"/>
            <a:ext cx="12192000" cy="498598"/>
          </a:xfrm>
          <a:prstGeom prst="rect">
            <a:avLst/>
          </a:prstGeom>
        </p:spPr>
        <p:txBody>
          <a:bodyPr wrap="square" lIns="0" tIns="0" rIns="0" bIns="0" anchor="t" anchorCtr="0">
            <a:spAutoFit/>
          </a:bodyPr>
          <a:lstStyle>
            <a:lvl1pPr algn="l" defTabSz="914400" rtl="0" eaLnBrk="1" latinLnBrk="0" hangingPunct="1">
              <a:lnSpc>
                <a:spcPct val="90000"/>
              </a:lnSpc>
              <a:spcBef>
                <a:spcPct val="0"/>
              </a:spcBef>
              <a:buNone/>
              <a:defRPr sz="3300" b="1" kern="1200">
                <a:solidFill>
                  <a:srgbClr val="767171"/>
                </a:solidFill>
                <a:latin typeface="+mn-lt"/>
                <a:ea typeface="+mj-ea"/>
                <a:cs typeface="+mj-cs"/>
              </a:defRPr>
            </a:lvl1pPr>
          </a:lstStyle>
          <a:p>
            <a:pPr algn="ctr"/>
            <a:r>
              <a:rPr lang="de-CH" sz="3600" dirty="0">
                <a:solidFill>
                  <a:schemeClr val="accent2"/>
                </a:solidFill>
              </a:rPr>
              <a:t>Therapien</a:t>
            </a:r>
            <a:endParaRPr lang="de-DE" sz="3600" dirty="0">
              <a:solidFill>
                <a:schemeClr val="accent2"/>
              </a:solidFill>
            </a:endParaRPr>
          </a:p>
        </p:txBody>
      </p:sp>
      <p:sp>
        <p:nvSpPr>
          <p:cNvPr id="5" name="Freihandform: Form 4">
            <a:extLst>
              <a:ext uri="{FF2B5EF4-FFF2-40B4-BE49-F238E27FC236}">
                <a16:creationId xmlns:a16="http://schemas.microsoft.com/office/drawing/2014/main" id="{F1B2671F-E1E2-9685-AB01-FB47FDC4E448}"/>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5DF3C63F-72BA-D9DD-AD7F-678BC1A91A3A}"/>
              </a:ext>
            </a:extLst>
          </p:cNvPr>
          <p:cNvSpPr txBox="1"/>
          <p:nvPr/>
        </p:nvSpPr>
        <p:spPr>
          <a:xfrm>
            <a:off x="1159932" y="1467600"/>
            <a:ext cx="4583371" cy="400110"/>
          </a:xfrm>
          <a:prstGeom prst="rect">
            <a:avLst/>
          </a:prstGeom>
          <a:noFill/>
        </p:spPr>
        <p:txBody>
          <a:bodyPr wrap="none" rtlCol="0">
            <a:spAutoFit/>
          </a:bodyPr>
          <a:lstStyle/>
          <a:p>
            <a:r>
              <a:rPr lang="de-CH" sz="2000" b="1" dirty="0"/>
              <a:t>Hormontherapie (Hormonersatztherapie)</a:t>
            </a:r>
          </a:p>
        </p:txBody>
      </p:sp>
      <p:sp>
        <p:nvSpPr>
          <p:cNvPr id="7" name="Textfeld 6">
            <a:extLst>
              <a:ext uri="{FF2B5EF4-FFF2-40B4-BE49-F238E27FC236}">
                <a16:creationId xmlns:a16="http://schemas.microsoft.com/office/drawing/2014/main" id="{E1E1B131-6C95-2E0B-2051-C97F89FFED53}"/>
              </a:ext>
            </a:extLst>
          </p:cNvPr>
          <p:cNvSpPr txBox="1"/>
          <p:nvPr/>
        </p:nvSpPr>
        <p:spPr>
          <a:xfrm>
            <a:off x="1159932" y="2081300"/>
            <a:ext cx="10275121" cy="1015663"/>
          </a:xfrm>
          <a:prstGeom prst="rect">
            <a:avLst/>
          </a:prstGeom>
          <a:noFill/>
        </p:spPr>
        <p:txBody>
          <a:bodyPr wrap="square" rtlCol="0">
            <a:spAutoFit/>
          </a:bodyPr>
          <a:lstStyle/>
          <a:p>
            <a:r>
              <a:rPr lang="de-CH" sz="2000" dirty="0"/>
              <a:t>Die Befürworter betonen, dass eine Frau in den Wechseljahren eigentlich unter einem Hormonmangel leidet, der mit Hormonpräparaten kompensiert werden kann, sodass sie sich wieder jung und vital fühlt. </a:t>
            </a:r>
          </a:p>
        </p:txBody>
      </p:sp>
      <p:sp>
        <p:nvSpPr>
          <p:cNvPr id="8" name="Textfeld 7">
            <a:extLst>
              <a:ext uri="{FF2B5EF4-FFF2-40B4-BE49-F238E27FC236}">
                <a16:creationId xmlns:a16="http://schemas.microsoft.com/office/drawing/2014/main" id="{628B9CEB-AED6-B21C-0084-53DBB4E12758}"/>
              </a:ext>
            </a:extLst>
          </p:cNvPr>
          <p:cNvSpPr txBox="1"/>
          <p:nvPr/>
        </p:nvSpPr>
        <p:spPr>
          <a:xfrm>
            <a:off x="1159933" y="3322147"/>
            <a:ext cx="10275121" cy="1323439"/>
          </a:xfrm>
          <a:prstGeom prst="rect">
            <a:avLst/>
          </a:prstGeom>
          <a:noFill/>
        </p:spPr>
        <p:txBody>
          <a:bodyPr wrap="square" rtlCol="0">
            <a:spAutoFit/>
          </a:bodyPr>
          <a:lstStyle/>
          <a:p>
            <a:r>
              <a:rPr lang="de-CH" sz="2000" dirty="0"/>
              <a:t>Kritiker sagen, dass in den Wechseljahren ein Organsystem aufhört zu arbeiten und damit ein neuer Lebensabschnitt beginnt, der nicht mit Hormontherapien verschoben werden sollte. In Studien wurde ausserdem belegt, dass eine Hormontherapie u.a. das Brustkrebsrisiko steigern kann, vor allem bei langen Therapien.</a:t>
            </a:r>
          </a:p>
        </p:txBody>
      </p:sp>
      <p:sp>
        <p:nvSpPr>
          <p:cNvPr id="9" name="Textfeld 8">
            <a:extLst>
              <a:ext uri="{FF2B5EF4-FFF2-40B4-BE49-F238E27FC236}">
                <a16:creationId xmlns:a16="http://schemas.microsoft.com/office/drawing/2014/main" id="{17847859-8154-2798-434A-FC2D38A5B836}"/>
              </a:ext>
            </a:extLst>
          </p:cNvPr>
          <p:cNvSpPr txBox="1"/>
          <p:nvPr/>
        </p:nvSpPr>
        <p:spPr>
          <a:xfrm>
            <a:off x="1159934" y="4766901"/>
            <a:ext cx="10275121" cy="1015663"/>
          </a:xfrm>
          <a:prstGeom prst="rect">
            <a:avLst/>
          </a:prstGeom>
          <a:noFill/>
        </p:spPr>
        <p:txBody>
          <a:bodyPr wrap="square" rtlCol="0">
            <a:spAutoFit/>
          </a:bodyPr>
          <a:lstStyle/>
          <a:p>
            <a:r>
              <a:rPr lang="de-CH" sz="2000" dirty="0"/>
              <a:t>In vielen Fällen können die Beschwerden mit Produkten aus der Drogerie gelindert werden, sodass die Übergangszeit der Wechseljahre für die Frau auch ohne Einsatz von Hormonpräparaten erträglicher wird.</a:t>
            </a:r>
          </a:p>
        </p:txBody>
      </p:sp>
      <p:sp>
        <p:nvSpPr>
          <p:cNvPr id="2" name="Rechteck 1">
            <a:extLst>
              <a:ext uri="{FF2B5EF4-FFF2-40B4-BE49-F238E27FC236}">
                <a16:creationId xmlns:a16="http://schemas.microsoft.com/office/drawing/2014/main" id="{BDA36865-38C5-7FF1-0D9F-D675C3480CB6}"/>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1131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ihandform: Form 1">
            <a:extLst>
              <a:ext uri="{FF2B5EF4-FFF2-40B4-BE49-F238E27FC236}">
                <a16:creationId xmlns:a16="http://schemas.microsoft.com/office/drawing/2014/main" id="{5BB3E8B2-76BD-319D-3912-1DF7C5323757}"/>
              </a:ext>
            </a:extLst>
          </p:cNvPr>
          <p:cNvSpPr/>
          <p:nvPr/>
        </p:nvSpPr>
        <p:spPr>
          <a:xfrm flipV="1">
            <a:off x="609600" y="1234826"/>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el 2">
            <a:extLst>
              <a:ext uri="{FF2B5EF4-FFF2-40B4-BE49-F238E27FC236}">
                <a16:creationId xmlns:a16="http://schemas.microsoft.com/office/drawing/2014/main" id="{AA3D318E-9B21-B94B-148E-E592E1B64805}"/>
              </a:ext>
            </a:extLst>
          </p:cNvPr>
          <p:cNvSpPr txBox="1">
            <a:spLocks/>
          </p:cNvSpPr>
          <p:nvPr/>
        </p:nvSpPr>
        <p:spPr>
          <a:xfrm>
            <a:off x="0" y="214901"/>
            <a:ext cx="12192000" cy="7755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accent2"/>
                </a:solidFill>
                <a:latin typeface="+mn-lt"/>
              </a:rPr>
              <a:t>Übersicht alternativer Therapiemöglichkeiten bei Wechseljahrbeschwerden</a:t>
            </a:r>
            <a:endParaRPr lang="de-DE" sz="3600" b="1" dirty="0">
              <a:solidFill>
                <a:schemeClr val="accent2"/>
              </a:solidFill>
              <a:latin typeface="+mn-lt"/>
            </a:endParaRPr>
          </a:p>
        </p:txBody>
      </p:sp>
      <p:sp>
        <p:nvSpPr>
          <p:cNvPr id="3" name="Textfeld 2">
            <a:extLst>
              <a:ext uri="{FF2B5EF4-FFF2-40B4-BE49-F238E27FC236}">
                <a16:creationId xmlns:a16="http://schemas.microsoft.com/office/drawing/2014/main" id="{C660C63D-29D4-5AD1-73BA-98ABBA46D6CE}"/>
              </a:ext>
            </a:extLst>
          </p:cNvPr>
          <p:cNvSpPr txBox="1"/>
          <p:nvPr/>
        </p:nvSpPr>
        <p:spPr>
          <a:xfrm>
            <a:off x="821094" y="1565709"/>
            <a:ext cx="5113175" cy="4955203"/>
          </a:xfrm>
          <a:prstGeom prst="rect">
            <a:avLst/>
          </a:prstGeom>
          <a:noFill/>
        </p:spPr>
        <p:txBody>
          <a:bodyPr wrap="square" rtlCol="0">
            <a:spAutoFit/>
          </a:bodyPr>
          <a:lstStyle/>
          <a:p>
            <a:pPr marL="571500" indent="-571500">
              <a:buFont typeface="Arial" panose="020B0604020202020204" pitchFamily="34" charset="0"/>
              <a:buChar char="•"/>
            </a:pPr>
            <a:r>
              <a:rPr lang="de-CH" sz="4000" dirty="0"/>
              <a:t>Phytotherapie</a:t>
            </a:r>
          </a:p>
          <a:p>
            <a:pPr marL="571500" indent="-571500">
              <a:buFont typeface="Arial" panose="020B0604020202020204" pitchFamily="34" charset="0"/>
              <a:buChar char="•"/>
            </a:pPr>
            <a:r>
              <a:rPr lang="de-CH" sz="4000" dirty="0"/>
              <a:t>Spagyrik</a:t>
            </a:r>
          </a:p>
          <a:p>
            <a:pPr marL="571500" indent="-571500">
              <a:buFont typeface="Arial" panose="020B0604020202020204" pitchFamily="34" charset="0"/>
              <a:buChar char="•"/>
            </a:pPr>
            <a:r>
              <a:rPr lang="de-CH" sz="4000" dirty="0"/>
              <a:t>Homöopathie </a:t>
            </a:r>
          </a:p>
          <a:p>
            <a:pPr marL="571500" indent="-571500">
              <a:buFont typeface="Arial" panose="020B0604020202020204" pitchFamily="34" charset="0"/>
              <a:buChar char="•"/>
            </a:pPr>
            <a:r>
              <a:rPr lang="de-CH" sz="4000" dirty="0"/>
              <a:t>Schüssler Salze</a:t>
            </a:r>
          </a:p>
          <a:p>
            <a:pPr marL="571500" indent="-571500">
              <a:buFont typeface="Arial" panose="020B0604020202020204" pitchFamily="34" charset="0"/>
              <a:buChar char="•"/>
            </a:pPr>
            <a:r>
              <a:rPr lang="de-CH" sz="4000" dirty="0"/>
              <a:t>Akkupunktur</a:t>
            </a:r>
          </a:p>
          <a:p>
            <a:pPr marL="571500" indent="-571500">
              <a:buFont typeface="Arial" panose="020B0604020202020204" pitchFamily="34" charset="0"/>
              <a:buChar char="•"/>
            </a:pPr>
            <a:r>
              <a:rPr lang="de-CH" sz="4000" dirty="0"/>
              <a:t>Yoga</a:t>
            </a:r>
          </a:p>
          <a:p>
            <a:pPr marL="571500" indent="-571500">
              <a:buFont typeface="Arial" panose="020B0604020202020204" pitchFamily="34" charset="0"/>
              <a:buChar char="•"/>
            </a:pPr>
            <a:r>
              <a:rPr lang="de-CH" sz="4000" dirty="0"/>
              <a:t>Hypnose</a:t>
            </a:r>
          </a:p>
          <a:p>
            <a:endParaRPr lang="de-CH" dirty="0"/>
          </a:p>
          <a:p>
            <a:endParaRPr lang="de-CH" dirty="0"/>
          </a:p>
        </p:txBody>
      </p:sp>
      <p:pic>
        <p:nvPicPr>
          <p:cNvPr id="1026" name="Picture 2" descr="Spagyrik Immun Booster Spray 50ml - Spagyrik - Gesundheit - Homoeosana">
            <a:extLst>
              <a:ext uri="{FF2B5EF4-FFF2-40B4-BE49-F238E27FC236}">
                <a16:creationId xmlns:a16="http://schemas.microsoft.com/office/drawing/2014/main" id="{7E0A3DBE-FEAE-36D2-87D0-1DC9E3B26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7222" y="1317252"/>
            <a:ext cx="1495534" cy="26998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hüssler Salz Tabletten – Gesundheitspraxis Solara">
            <a:extLst>
              <a:ext uri="{FF2B5EF4-FFF2-40B4-BE49-F238E27FC236}">
                <a16:creationId xmlns:a16="http://schemas.microsoft.com/office/drawing/2014/main" id="{74511419-759D-F6A5-1687-883071A53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6887" y="3593060"/>
            <a:ext cx="3232085" cy="2158907"/>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D799E280-F4CB-3C0B-BDA8-4C6090678DD6}"/>
              </a:ext>
            </a:extLst>
          </p:cNvPr>
          <p:cNvPicPr>
            <a:picLocks noChangeAspect="1"/>
          </p:cNvPicPr>
          <p:nvPr/>
        </p:nvPicPr>
        <p:blipFill>
          <a:blip r:embed="rId4"/>
          <a:stretch>
            <a:fillRect/>
          </a:stretch>
        </p:blipFill>
        <p:spPr>
          <a:xfrm>
            <a:off x="5163601" y="4053796"/>
            <a:ext cx="3360333" cy="2239347"/>
          </a:xfrm>
          <a:prstGeom prst="rect">
            <a:avLst/>
          </a:prstGeom>
        </p:spPr>
      </p:pic>
      <p:pic>
        <p:nvPicPr>
          <p:cNvPr id="1030" name="Picture 6" descr="Free acupuncture ear needles vector">
            <a:extLst>
              <a:ext uri="{FF2B5EF4-FFF2-40B4-BE49-F238E27FC236}">
                <a16:creationId xmlns:a16="http://schemas.microsoft.com/office/drawing/2014/main" id="{40D72471-0EA1-CF42-C91B-AFB76559DA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6621" y="1462276"/>
            <a:ext cx="2016309" cy="2016309"/>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3F28D4CF-754A-4B3E-CE0C-21A92293E7E8}"/>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50390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ihandform: Form 3">
            <a:extLst>
              <a:ext uri="{FF2B5EF4-FFF2-40B4-BE49-F238E27FC236}">
                <a16:creationId xmlns:a16="http://schemas.microsoft.com/office/drawing/2014/main" id="{FBAE2B6A-5B76-3C08-8C6A-D598F5E68020}"/>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2">
            <a:extLst>
              <a:ext uri="{FF2B5EF4-FFF2-40B4-BE49-F238E27FC236}">
                <a16:creationId xmlns:a16="http://schemas.microsoft.com/office/drawing/2014/main" id="{EB9251C2-56BD-BE03-4BD6-6F536B648748}"/>
              </a:ext>
            </a:extLst>
          </p:cNvPr>
          <p:cNvSpPr txBox="1">
            <a:spLocks/>
          </p:cNvSpPr>
          <p:nvPr/>
        </p:nvSpPr>
        <p:spPr>
          <a:xfrm>
            <a:off x="0" y="206434"/>
            <a:ext cx="12192000" cy="7755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accent2"/>
                </a:solidFill>
                <a:latin typeface="+mn-lt"/>
              </a:rPr>
              <a:t>Salbei (Salvia officinalis)</a:t>
            </a:r>
            <a:endParaRPr lang="de-DE" sz="3600" b="1" dirty="0">
              <a:solidFill>
                <a:schemeClr val="accent2"/>
              </a:solidFill>
              <a:latin typeface="+mn-lt"/>
            </a:endParaRPr>
          </a:p>
        </p:txBody>
      </p:sp>
      <p:pic>
        <p:nvPicPr>
          <p:cNvPr id="3" name="Grafik 2">
            <a:extLst>
              <a:ext uri="{FF2B5EF4-FFF2-40B4-BE49-F238E27FC236}">
                <a16:creationId xmlns:a16="http://schemas.microsoft.com/office/drawing/2014/main" id="{E12BC3D6-D07E-2238-ABEC-BC7ED09CB909}"/>
              </a:ext>
            </a:extLst>
          </p:cNvPr>
          <p:cNvPicPr>
            <a:picLocks noChangeAspect="1"/>
          </p:cNvPicPr>
          <p:nvPr/>
        </p:nvPicPr>
        <p:blipFill>
          <a:blip r:embed="rId2"/>
          <a:stretch>
            <a:fillRect/>
          </a:stretch>
        </p:blipFill>
        <p:spPr>
          <a:xfrm>
            <a:off x="6803600" y="1905216"/>
            <a:ext cx="4961524" cy="3721143"/>
          </a:xfrm>
          <a:prstGeom prst="rect">
            <a:avLst/>
          </a:prstGeom>
        </p:spPr>
      </p:pic>
      <p:sp>
        <p:nvSpPr>
          <p:cNvPr id="6" name="Textfeld 5">
            <a:extLst>
              <a:ext uri="{FF2B5EF4-FFF2-40B4-BE49-F238E27FC236}">
                <a16:creationId xmlns:a16="http://schemas.microsoft.com/office/drawing/2014/main" id="{50EC7D38-9B5A-5D5B-3863-20DD841D1FA4}"/>
              </a:ext>
            </a:extLst>
          </p:cNvPr>
          <p:cNvSpPr txBox="1"/>
          <p:nvPr/>
        </p:nvSpPr>
        <p:spPr>
          <a:xfrm>
            <a:off x="510851" y="1126086"/>
            <a:ext cx="6533761" cy="3046988"/>
          </a:xfrm>
          <a:prstGeom prst="rect">
            <a:avLst/>
          </a:prstGeom>
          <a:noFill/>
        </p:spPr>
        <p:txBody>
          <a:bodyPr wrap="square">
            <a:spAutoFit/>
          </a:bodyPr>
          <a:lstStyle/>
          <a:p>
            <a:r>
              <a:rPr lang="de-DE" sz="2400" b="0" i="0" dirty="0">
                <a:solidFill>
                  <a:srgbClr val="535254"/>
                </a:solidFill>
                <a:effectLst/>
              </a:rPr>
              <a:t>Studien belegen, dass Salvia officinalis einen hervorragenden regulierenden Effekt auf die Schwitzattacken hat. Die Heilpflanze vermag offenbar aber auch neuronale Aktivitäten zu beeinflussen, welche für </a:t>
            </a:r>
            <a:r>
              <a:rPr lang="de-DE" sz="2400" dirty="0">
                <a:solidFill>
                  <a:srgbClr val="535254"/>
                </a:solidFill>
              </a:rPr>
              <a:t>Stimmungsschwankungen</a:t>
            </a:r>
            <a:r>
              <a:rPr lang="de-DE" sz="2400" b="0" i="0" dirty="0">
                <a:solidFill>
                  <a:srgbClr val="535254"/>
                </a:solidFill>
                <a:effectLst/>
              </a:rPr>
              <a:t>, Reizbarkeit, Erschöpfung und Vergesslichkeit verantwortlich sind.</a:t>
            </a:r>
            <a:endParaRPr lang="de-CH" sz="2400" dirty="0"/>
          </a:p>
        </p:txBody>
      </p:sp>
      <p:sp>
        <p:nvSpPr>
          <p:cNvPr id="7" name="Textfeld 6">
            <a:extLst>
              <a:ext uri="{FF2B5EF4-FFF2-40B4-BE49-F238E27FC236}">
                <a16:creationId xmlns:a16="http://schemas.microsoft.com/office/drawing/2014/main" id="{6BD9782D-2EBD-B846-9088-A51CB0DCFB7F}"/>
              </a:ext>
            </a:extLst>
          </p:cNvPr>
          <p:cNvSpPr txBox="1"/>
          <p:nvPr/>
        </p:nvSpPr>
        <p:spPr>
          <a:xfrm>
            <a:off x="510851" y="4173074"/>
            <a:ext cx="6533761" cy="1938992"/>
          </a:xfrm>
          <a:prstGeom prst="rect">
            <a:avLst/>
          </a:prstGeom>
          <a:noFill/>
        </p:spPr>
        <p:txBody>
          <a:bodyPr wrap="square">
            <a:spAutoFit/>
          </a:bodyPr>
          <a:lstStyle/>
          <a:p>
            <a:r>
              <a:rPr lang="de-DE" sz="2400" b="0" i="0" dirty="0">
                <a:solidFill>
                  <a:srgbClr val="535254"/>
                </a:solidFill>
                <a:effectLst/>
              </a:rPr>
              <a:t>Salbei greift nicht direkt in den Hormonhaushalt ein. Der Salbeiextrakt muss aus frischen Pflanzen hergestellt werden. </a:t>
            </a:r>
            <a:endParaRPr lang="de-CH" sz="2400" b="0" i="0" dirty="0">
              <a:solidFill>
                <a:srgbClr val="535254"/>
              </a:solidFill>
              <a:effectLst/>
            </a:endParaRPr>
          </a:p>
          <a:p>
            <a:r>
              <a:rPr lang="de-CH" sz="2400" dirty="0">
                <a:solidFill>
                  <a:srgbClr val="535254"/>
                </a:solidFill>
              </a:rPr>
              <a:t>Salbei sollte zwischen 4-8 Wochen eingenommen werden.</a:t>
            </a:r>
            <a:endParaRPr lang="de-DE" sz="2400" dirty="0">
              <a:solidFill>
                <a:srgbClr val="535254"/>
              </a:solidFill>
            </a:endParaRPr>
          </a:p>
        </p:txBody>
      </p:sp>
      <p:sp>
        <p:nvSpPr>
          <p:cNvPr id="2" name="Rechteck 1">
            <a:extLst>
              <a:ext uri="{FF2B5EF4-FFF2-40B4-BE49-F238E27FC236}">
                <a16:creationId xmlns:a16="http://schemas.microsoft.com/office/drawing/2014/main" id="{3E28B16F-E88C-FE45-D4FD-C364445B334F}"/>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70009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ihandform: Form 3">
            <a:extLst>
              <a:ext uri="{FF2B5EF4-FFF2-40B4-BE49-F238E27FC236}">
                <a16:creationId xmlns:a16="http://schemas.microsoft.com/office/drawing/2014/main" id="{52FA2957-299A-146B-4E61-ACB8605095FD}"/>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2">
            <a:extLst>
              <a:ext uri="{FF2B5EF4-FFF2-40B4-BE49-F238E27FC236}">
                <a16:creationId xmlns:a16="http://schemas.microsoft.com/office/drawing/2014/main" id="{9F391D59-6A56-216A-938C-37AC6536359D}"/>
              </a:ext>
            </a:extLst>
          </p:cNvPr>
          <p:cNvSpPr txBox="1">
            <a:spLocks/>
          </p:cNvSpPr>
          <p:nvPr/>
        </p:nvSpPr>
        <p:spPr>
          <a:xfrm>
            <a:off x="0" y="214901"/>
            <a:ext cx="12192000" cy="7755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accent2"/>
                </a:solidFill>
                <a:latin typeface="+mn-lt"/>
              </a:rPr>
              <a:t>Traubensilberkerze (</a:t>
            </a:r>
            <a:r>
              <a:rPr lang="de-CH" sz="3600" b="1" dirty="0" err="1">
                <a:solidFill>
                  <a:schemeClr val="accent2"/>
                </a:solidFill>
                <a:latin typeface="+mn-lt"/>
              </a:rPr>
              <a:t>Cimicifuga</a:t>
            </a:r>
            <a:r>
              <a:rPr lang="de-CH" sz="3600" b="1" dirty="0">
                <a:solidFill>
                  <a:schemeClr val="accent2"/>
                </a:solidFill>
                <a:latin typeface="+mn-lt"/>
              </a:rPr>
              <a:t> </a:t>
            </a:r>
            <a:r>
              <a:rPr lang="de-CH" sz="3600" b="1" dirty="0" err="1">
                <a:solidFill>
                  <a:schemeClr val="accent2"/>
                </a:solidFill>
                <a:latin typeface="+mn-lt"/>
              </a:rPr>
              <a:t>Racemosa</a:t>
            </a:r>
            <a:r>
              <a:rPr lang="de-CH" sz="3600" b="1" dirty="0">
                <a:solidFill>
                  <a:schemeClr val="accent2"/>
                </a:solidFill>
                <a:latin typeface="+mn-lt"/>
              </a:rPr>
              <a:t>)</a:t>
            </a:r>
            <a:endParaRPr lang="de-DE" sz="3600" b="1" dirty="0">
              <a:solidFill>
                <a:schemeClr val="accent2"/>
              </a:solidFill>
              <a:latin typeface="+mn-lt"/>
            </a:endParaRPr>
          </a:p>
        </p:txBody>
      </p:sp>
      <p:pic>
        <p:nvPicPr>
          <p:cNvPr id="3" name="Grafik 2">
            <a:extLst>
              <a:ext uri="{FF2B5EF4-FFF2-40B4-BE49-F238E27FC236}">
                <a16:creationId xmlns:a16="http://schemas.microsoft.com/office/drawing/2014/main" id="{31066972-EFF7-0774-56E5-7ABA32E46C09}"/>
              </a:ext>
            </a:extLst>
          </p:cNvPr>
          <p:cNvPicPr>
            <a:picLocks noChangeAspect="1"/>
          </p:cNvPicPr>
          <p:nvPr/>
        </p:nvPicPr>
        <p:blipFill>
          <a:blip r:embed="rId2"/>
          <a:stretch>
            <a:fillRect/>
          </a:stretch>
        </p:blipFill>
        <p:spPr>
          <a:xfrm>
            <a:off x="8121650" y="1402575"/>
            <a:ext cx="3460750" cy="4614333"/>
          </a:xfrm>
          <a:prstGeom prst="rect">
            <a:avLst/>
          </a:prstGeom>
        </p:spPr>
      </p:pic>
      <p:sp>
        <p:nvSpPr>
          <p:cNvPr id="2" name="Textfeld 1">
            <a:extLst>
              <a:ext uri="{FF2B5EF4-FFF2-40B4-BE49-F238E27FC236}">
                <a16:creationId xmlns:a16="http://schemas.microsoft.com/office/drawing/2014/main" id="{456BE8AB-95E0-BDBD-37E0-C2F44226D795}"/>
              </a:ext>
            </a:extLst>
          </p:cNvPr>
          <p:cNvSpPr txBox="1"/>
          <p:nvPr/>
        </p:nvSpPr>
        <p:spPr>
          <a:xfrm>
            <a:off x="469638" y="1443187"/>
            <a:ext cx="7013511" cy="1200329"/>
          </a:xfrm>
          <a:prstGeom prst="rect">
            <a:avLst/>
          </a:prstGeom>
          <a:noFill/>
        </p:spPr>
        <p:txBody>
          <a:bodyPr wrap="square" rtlCol="0">
            <a:spAutoFit/>
          </a:bodyPr>
          <a:lstStyle/>
          <a:p>
            <a:r>
              <a:rPr lang="de-CH" sz="2400" dirty="0"/>
              <a:t>Der genaue Wirkungsmechanismus von der Traubensilberkerze ist noch nicht bekannt. Jedoch zeigen Studien die Wirksamkeit der Wurzel. </a:t>
            </a:r>
          </a:p>
        </p:txBody>
      </p:sp>
      <p:sp>
        <p:nvSpPr>
          <p:cNvPr id="6" name="Textfeld 5">
            <a:extLst>
              <a:ext uri="{FF2B5EF4-FFF2-40B4-BE49-F238E27FC236}">
                <a16:creationId xmlns:a16="http://schemas.microsoft.com/office/drawing/2014/main" id="{2A86E5E7-D009-A7F2-4D9E-70667288C1BD}"/>
              </a:ext>
            </a:extLst>
          </p:cNvPr>
          <p:cNvSpPr txBox="1"/>
          <p:nvPr/>
        </p:nvSpPr>
        <p:spPr>
          <a:xfrm>
            <a:off x="469638" y="4670751"/>
            <a:ext cx="6757427" cy="1569660"/>
          </a:xfrm>
          <a:prstGeom prst="rect">
            <a:avLst/>
          </a:prstGeom>
          <a:noFill/>
        </p:spPr>
        <p:txBody>
          <a:bodyPr wrap="square" rtlCol="0">
            <a:spAutoFit/>
          </a:bodyPr>
          <a:lstStyle/>
          <a:p>
            <a:r>
              <a:rPr lang="de-CH" sz="2400" dirty="0"/>
              <a:t>Die Wurzel wir als regulierendes Mittel bei allen klassischen Wechseljahrsymptomen eingesetzt. Wallungen, Unruhe, Stimmungsschwankungen, Reizbarkeiten, Schlafstörungen usw. </a:t>
            </a:r>
          </a:p>
        </p:txBody>
      </p:sp>
      <p:sp>
        <p:nvSpPr>
          <p:cNvPr id="7" name="Textfeld 6">
            <a:extLst>
              <a:ext uri="{FF2B5EF4-FFF2-40B4-BE49-F238E27FC236}">
                <a16:creationId xmlns:a16="http://schemas.microsoft.com/office/drawing/2014/main" id="{7B839E76-F22E-F1BC-2C01-3BAD5A462BCA}"/>
              </a:ext>
            </a:extLst>
          </p:cNvPr>
          <p:cNvSpPr txBox="1"/>
          <p:nvPr/>
        </p:nvSpPr>
        <p:spPr>
          <a:xfrm>
            <a:off x="469638" y="2924911"/>
            <a:ext cx="7013511" cy="1569660"/>
          </a:xfrm>
          <a:prstGeom prst="rect">
            <a:avLst/>
          </a:prstGeom>
          <a:noFill/>
        </p:spPr>
        <p:txBody>
          <a:bodyPr wrap="square" rtlCol="0">
            <a:spAutoFit/>
          </a:bodyPr>
          <a:lstStyle/>
          <a:p>
            <a:r>
              <a:rPr lang="de-CH" sz="2400" dirty="0"/>
              <a:t>Die Traubensilberkerze (</a:t>
            </a:r>
            <a:r>
              <a:rPr lang="de-CH" sz="2400" dirty="0" err="1"/>
              <a:t>Cimicifuga</a:t>
            </a:r>
            <a:r>
              <a:rPr lang="de-CH" sz="2400" dirty="0"/>
              <a:t> </a:t>
            </a:r>
            <a:r>
              <a:rPr lang="de-CH" sz="2400" dirty="0" err="1"/>
              <a:t>racemosa</a:t>
            </a:r>
            <a:r>
              <a:rPr lang="de-CH" sz="2400" dirty="0"/>
              <a:t> (L.) Nutt. oder </a:t>
            </a:r>
            <a:r>
              <a:rPr lang="de-CH" sz="2400" dirty="0" err="1"/>
              <a:t>Actaea</a:t>
            </a:r>
            <a:r>
              <a:rPr lang="de-CH" sz="2400" dirty="0"/>
              <a:t> </a:t>
            </a:r>
            <a:r>
              <a:rPr lang="de-CH" sz="2400" dirty="0" err="1"/>
              <a:t>racemosa</a:t>
            </a:r>
            <a:r>
              <a:rPr lang="de-CH" sz="2400" dirty="0"/>
              <a:t> L.) wurde schon von den Indianern traditionell als Mittel zur Behandlung von Wechseljahrbeschwerden eingesetzt.</a:t>
            </a:r>
          </a:p>
        </p:txBody>
      </p:sp>
      <p:sp>
        <p:nvSpPr>
          <p:cNvPr id="8" name="Rechteck 7">
            <a:extLst>
              <a:ext uri="{FF2B5EF4-FFF2-40B4-BE49-F238E27FC236}">
                <a16:creationId xmlns:a16="http://schemas.microsoft.com/office/drawing/2014/main" id="{7287C025-8C6F-1266-DA4E-BD4E58C2CFEF}"/>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81414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ihandform: Form 3">
            <a:extLst>
              <a:ext uri="{FF2B5EF4-FFF2-40B4-BE49-F238E27FC236}">
                <a16:creationId xmlns:a16="http://schemas.microsoft.com/office/drawing/2014/main" id="{D1389B1A-9C9E-49CF-4DE7-F5A32B04DC47}"/>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2">
            <a:extLst>
              <a:ext uri="{FF2B5EF4-FFF2-40B4-BE49-F238E27FC236}">
                <a16:creationId xmlns:a16="http://schemas.microsoft.com/office/drawing/2014/main" id="{E0A17C31-50DB-39BE-28DC-BE14D0DEB5BF}"/>
              </a:ext>
            </a:extLst>
          </p:cNvPr>
          <p:cNvSpPr txBox="1">
            <a:spLocks/>
          </p:cNvSpPr>
          <p:nvPr/>
        </p:nvSpPr>
        <p:spPr>
          <a:xfrm>
            <a:off x="0" y="214901"/>
            <a:ext cx="12192000" cy="7755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accent2"/>
                </a:solidFill>
                <a:latin typeface="+mn-lt"/>
              </a:rPr>
              <a:t>Isoflavone</a:t>
            </a:r>
            <a:r>
              <a:rPr lang="de-CH" sz="2800" b="1" dirty="0">
                <a:solidFill>
                  <a:srgbClr val="767171"/>
                </a:solidFill>
                <a:latin typeface="+mn-lt"/>
              </a:rPr>
              <a:t> </a:t>
            </a:r>
            <a:endParaRPr lang="de-DE" sz="2800" b="1" dirty="0">
              <a:solidFill>
                <a:srgbClr val="767171"/>
              </a:solidFill>
              <a:latin typeface="+mn-lt"/>
            </a:endParaRPr>
          </a:p>
        </p:txBody>
      </p:sp>
      <p:pic>
        <p:nvPicPr>
          <p:cNvPr id="3" name="Grafik 2">
            <a:extLst>
              <a:ext uri="{FF2B5EF4-FFF2-40B4-BE49-F238E27FC236}">
                <a16:creationId xmlns:a16="http://schemas.microsoft.com/office/drawing/2014/main" id="{AB4C1C80-8E86-9C05-2E07-E9DD684426AD}"/>
              </a:ext>
            </a:extLst>
          </p:cNvPr>
          <p:cNvPicPr>
            <a:picLocks noChangeAspect="1"/>
          </p:cNvPicPr>
          <p:nvPr/>
        </p:nvPicPr>
        <p:blipFill>
          <a:blip r:embed="rId2"/>
          <a:stretch>
            <a:fillRect/>
          </a:stretch>
        </p:blipFill>
        <p:spPr>
          <a:xfrm>
            <a:off x="7947377" y="1021027"/>
            <a:ext cx="3635023" cy="2726267"/>
          </a:xfrm>
          <a:prstGeom prst="rect">
            <a:avLst/>
          </a:prstGeom>
        </p:spPr>
      </p:pic>
      <p:pic>
        <p:nvPicPr>
          <p:cNvPr id="7" name="Grafik 6">
            <a:extLst>
              <a:ext uri="{FF2B5EF4-FFF2-40B4-BE49-F238E27FC236}">
                <a16:creationId xmlns:a16="http://schemas.microsoft.com/office/drawing/2014/main" id="{3577E696-6B98-0594-8E18-0C287C25BA2C}"/>
              </a:ext>
            </a:extLst>
          </p:cNvPr>
          <p:cNvPicPr>
            <a:picLocks noChangeAspect="1"/>
          </p:cNvPicPr>
          <p:nvPr/>
        </p:nvPicPr>
        <p:blipFill>
          <a:blip r:embed="rId3"/>
          <a:stretch>
            <a:fillRect/>
          </a:stretch>
        </p:blipFill>
        <p:spPr>
          <a:xfrm>
            <a:off x="7947377" y="4131732"/>
            <a:ext cx="3635024" cy="2422403"/>
          </a:xfrm>
          <a:prstGeom prst="rect">
            <a:avLst/>
          </a:prstGeom>
        </p:spPr>
      </p:pic>
      <p:sp>
        <p:nvSpPr>
          <p:cNvPr id="2" name="Textfeld 1">
            <a:extLst>
              <a:ext uri="{FF2B5EF4-FFF2-40B4-BE49-F238E27FC236}">
                <a16:creationId xmlns:a16="http://schemas.microsoft.com/office/drawing/2014/main" id="{1CCB4365-8AD0-4C50-7EC2-8832591ED86F}"/>
              </a:ext>
            </a:extLst>
          </p:cNvPr>
          <p:cNvSpPr txBox="1"/>
          <p:nvPr/>
        </p:nvSpPr>
        <p:spPr>
          <a:xfrm>
            <a:off x="385863" y="1255466"/>
            <a:ext cx="7123889" cy="1421928"/>
          </a:xfrm>
          <a:prstGeom prst="rect">
            <a:avLst/>
          </a:prstGeom>
          <a:noFill/>
        </p:spPr>
        <p:txBody>
          <a:bodyPr wrap="square" rtlCol="0">
            <a:spAutoFit/>
          </a:bodyPr>
          <a:lstStyle/>
          <a:p>
            <a:pPr>
              <a:lnSpc>
                <a:spcPct val="90000"/>
              </a:lnSpc>
              <a:spcBef>
                <a:spcPts val="1000"/>
              </a:spcBef>
            </a:pPr>
            <a:r>
              <a:rPr lang="de-DE" sz="2400" dirty="0"/>
              <a:t>Isoflavone sind pflanzliche Inhaltsstoffe, die vor allem in Soja und Rotklee vorkommen. Besonders in den Wechseljahren können sich helfen den Hormonhaushalt zu regulieren.</a:t>
            </a:r>
            <a:endParaRPr lang="de-CH" sz="2400" dirty="0"/>
          </a:p>
        </p:txBody>
      </p:sp>
      <p:sp>
        <p:nvSpPr>
          <p:cNvPr id="8" name="Textfeld 7">
            <a:extLst>
              <a:ext uri="{FF2B5EF4-FFF2-40B4-BE49-F238E27FC236}">
                <a16:creationId xmlns:a16="http://schemas.microsoft.com/office/drawing/2014/main" id="{44146305-908B-CD80-4CBE-61D503D37B95}"/>
              </a:ext>
            </a:extLst>
          </p:cNvPr>
          <p:cNvSpPr txBox="1"/>
          <p:nvPr/>
        </p:nvSpPr>
        <p:spPr>
          <a:xfrm>
            <a:off x="385862" y="2828835"/>
            <a:ext cx="7123889" cy="1200329"/>
          </a:xfrm>
          <a:prstGeom prst="rect">
            <a:avLst/>
          </a:prstGeom>
          <a:noFill/>
        </p:spPr>
        <p:txBody>
          <a:bodyPr wrap="square">
            <a:spAutoFit/>
          </a:bodyPr>
          <a:lstStyle/>
          <a:p>
            <a:r>
              <a:rPr lang="de-DE" sz="2400" dirty="0"/>
              <a:t>Sie ähneln dem in den Eierstöcken gebildeten Östrogen stark und können daher den in der Menopause auftretenden Hormonmangel ausgleichen.</a:t>
            </a:r>
            <a:endParaRPr lang="de-CH" sz="2400" dirty="0"/>
          </a:p>
        </p:txBody>
      </p:sp>
      <p:sp>
        <p:nvSpPr>
          <p:cNvPr id="9" name="Textfeld 8">
            <a:extLst>
              <a:ext uri="{FF2B5EF4-FFF2-40B4-BE49-F238E27FC236}">
                <a16:creationId xmlns:a16="http://schemas.microsoft.com/office/drawing/2014/main" id="{17548340-69FB-3D95-63B3-45EFE99ABEAE}"/>
              </a:ext>
            </a:extLst>
          </p:cNvPr>
          <p:cNvSpPr txBox="1"/>
          <p:nvPr/>
        </p:nvSpPr>
        <p:spPr>
          <a:xfrm>
            <a:off x="385862" y="4326894"/>
            <a:ext cx="7123889" cy="1200329"/>
          </a:xfrm>
          <a:prstGeom prst="rect">
            <a:avLst/>
          </a:prstGeom>
          <a:noFill/>
        </p:spPr>
        <p:txBody>
          <a:bodyPr wrap="square">
            <a:spAutoFit/>
          </a:bodyPr>
          <a:lstStyle/>
          <a:p>
            <a:r>
              <a:rPr lang="de-DE" sz="2400" dirty="0"/>
              <a:t>In gewissen asiatischen Ländern, wo viel Soja konsumiert werden, haben die Frauen viel weniger ausgeprägte Wechseljahrsymptome.</a:t>
            </a:r>
            <a:endParaRPr lang="de-CH" sz="2400" dirty="0"/>
          </a:p>
        </p:txBody>
      </p:sp>
      <p:sp>
        <p:nvSpPr>
          <p:cNvPr id="6" name="Rechteck 5">
            <a:extLst>
              <a:ext uri="{FF2B5EF4-FFF2-40B4-BE49-F238E27FC236}">
                <a16:creationId xmlns:a16="http://schemas.microsoft.com/office/drawing/2014/main" id="{78CFA8F7-B584-A2B6-898E-2A3FD2E9ADC5}"/>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96730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04173F3-43BB-7637-0DF9-7706AFCD3845}"/>
              </a:ext>
            </a:extLst>
          </p:cNvPr>
          <p:cNvSpPr>
            <a:spLocks noGrp="1"/>
          </p:cNvSpPr>
          <p:nvPr>
            <p:ph type="subTitle" idx="1"/>
          </p:nvPr>
        </p:nvSpPr>
        <p:spPr>
          <a:xfrm>
            <a:off x="684245" y="1411041"/>
            <a:ext cx="7097486" cy="3907407"/>
          </a:xfrm>
        </p:spPr>
        <p:txBody>
          <a:bodyPr>
            <a:normAutofit/>
          </a:bodyPr>
          <a:lstStyle/>
          <a:p>
            <a:pPr algn="l"/>
            <a:r>
              <a:rPr lang="de-DE" dirty="0"/>
              <a:t>Das Johanniskraut wird bei leichter bis mittelschwerer Depression, leichten depressiven Verstimmungen, mentalen Erschöpfungszuständen eingesetzt. Und genau diese Symptome treten auch in den Wechseljahren auf. </a:t>
            </a:r>
          </a:p>
          <a:p>
            <a:pPr algn="l"/>
            <a:r>
              <a:rPr lang="de-DE" dirty="0"/>
              <a:t>Im speziellen bei Stimmungsschwankungen ist Johanniskraut sehr effizient. Auch bei Schlafstörungen wird Johanniskraut erfolgreich eingesetzt.</a:t>
            </a:r>
          </a:p>
          <a:p>
            <a:pPr algn="l"/>
            <a:r>
              <a:rPr lang="de-DE" dirty="0"/>
              <a:t>Bei Einnahme zusammen mit anderen Medikamenten sollte vorher eine Fachperson befragt werden.</a:t>
            </a:r>
          </a:p>
        </p:txBody>
      </p:sp>
      <p:sp>
        <p:nvSpPr>
          <p:cNvPr id="4" name="Freihandform: Form 3">
            <a:extLst>
              <a:ext uri="{FF2B5EF4-FFF2-40B4-BE49-F238E27FC236}">
                <a16:creationId xmlns:a16="http://schemas.microsoft.com/office/drawing/2014/main" id="{572DCF09-94A4-2541-F39D-DF887E8FF278}"/>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2">
            <a:extLst>
              <a:ext uri="{FF2B5EF4-FFF2-40B4-BE49-F238E27FC236}">
                <a16:creationId xmlns:a16="http://schemas.microsoft.com/office/drawing/2014/main" id="{7904D59B-29EE-159C-ACEC-FA40F7CE84AB}"/>
              </a:ext>
            </a:extLst>
          </p:cNvPr>
          <p:cNvSpPr txBox="1">
            <a:spLocks/>
          </p:cNvSpPr>
          <p:nvPr/>
        </p:nvSpPr>
        <p:spPr>
          <a:xfrm>
            <a:off x="0" y="214901"/>
            <a:ext cx="12192000" cy="7755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accent2"/>
                </a:solidFill>
                <a:latin typeface="+mn-lt"/>
              </a:rPr>
              <a:t>Johanniskraut (</a:t>
            </a:r>
            <a:r>
              <a:rPr lang="de-CH" sz="3600" b="1" dirty="0" err="1">
                <a:solidFill>
                  <a:schemeClr val="accent2"/>
                </a:solidFill>
                <a:latin typeface="+mn-lt"/>
              </a:rPr>
              <a:t>Hypericum</a:t>
            </a:r>
            <a:r>
              <a:rPr lang="de-CH" sz="3600" b="1" dirty="0">
                <a:solidFill>
                  <a:schemeClr val="accent2"/>
                </a:solidFill>
                <a:latin typeface="+mn-lt"/>
              </a:rPr>
              <a:t> perforatum)</a:t>
            </a:r>
          </a:p>
          <a:p>
            <a:pPr algn="ctr"/>
            <a:endParaRPr lang="de-DE" sz="2800" b="1" dirty="0">
              <a:solidFill>
                <a:srgbClr val="767171"/>
              </a:solidFill>
              <a:latin typeface="+mn-lt"/>
            </a:endParaRPr>
          </a:p>
        </p:txBody>
      </p:sp>
      <p:pic>
        <p:nvPicPr>
          <p:cNvPr id="6" name="Grafik 5">
            <a:extLst>
              <a:ext uri="{FF2B5EF4-FFF2-40B4-BE49-F238E27FC236}">
                <a16:creationId xmlns:a16="http://schemas.microsoft.com/office/drawing/2014/main" id="{7D298271-6539-B87A-23A5-82B9F088B84B}"/>
              </a:ext>
            </a:extLst>
          </p:cNvPr>
          <p:cNvPicPr>
            <a:picLocks noChangeAspect="1"/>
          </p:cNvPicPr>
          <p:nvPr/>
        </p:nvPicPr>
        <p:blipFill>
          <a:blip r:embed="rId2"/>
          <a:stretch>
            <a:fillRect/>
          </a:stretch>
        </p:blipFill>
        <p:spPr>
          <a:xfrm>
            <a:off x="7859833" y="2085392"/>
            <a:ext cx="4032399" cy="2687216"/>
          </a:xfrm>
          <a:prstGeom prst="rect">
            <a:avLst/>
          </a:prstGeom>
        </p:spPr>
      </p:pic>
      <p:sp>
        <p:nvSpPr>
          <p:cNvPr id="2" name="Rechteck 1">
            <a:extLst>
              <a:ext uri="{FF2B5EF4-FFF2-40B4-BE49-F238E27FC236}">
                <a16:creationId xmlns:a16="http://schemas.microsoft.com/office/drawing/2014/main" id="{85D70783-BBF4-251D-41BC-95B3F0BCC2F8}"/>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69087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ihandform: Form 3">
            <a:extLst>
              <a:ext uri="{FF2B5EF4-FFF2-40B4-BE49-F238E27FC236}">
                <a16:creationId xmlns:a16="http://schemas.microsoft.com/office/drawing/2014/main" id="{EB14D15B-7B8A-C5A3-7BAB-32100442B260}"/>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2">
            <a:extLst>
              <a:ext uri="{FF2B5EF4-FFF2-40B4-BE49-F238E27FC236}">
                <a16:creationId xmlns:a16="http://schemas.microsoft.com/office/drawing/2014/main" id="{A137F016-EE4F-5A27-82CF-3A67D4B76DA3}"/>
              </a:ext>
            </a:extLst>
          </p:cNvPr>
          <p:cNvSpPr txBox="1">
            <a:spLocks/>
          </p:cNvSpPr>
          <p:nvPr/>
        </p:nvSpPr>
        <p:spPr>
          <a:xfrm>
            <a:off x="0" y="214901"/>
            <a:ext cx="12192000" cy="7755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accent2"/>
                </a:solidFill>
                <a:latin typeface="+mn-lt"/>
              </a:rPr>
              <a:t>Teemischungen</a:t>
            </a:r>
          </a:p>
          <a:p>
            <a:pPr algn="ctr"/>
            <a:endParaRPr lang="de-DE" sz="2800" b="1" dirty="0">
              <a:solidFill>
                <a:srgbClr val="767171"/>
              </a:solidFill>
              <a:latin typeface="+mn-lt"/>
            </a:endParaRPr>
          </a:p>
        </p:txBody>
      </p:sp>
      <p:sp>
        <p:nvSpPr>
          <p:cNvPr id="6" name="Textfeld 5">
            <a:extLst>
              <a:ext uri="{FF2B5EF4-FFF2-40B4-BE49-F238E27FC236}">
                <a16:creationId xmlns:a16="http://schemas.microsoft.com/office/drawing/2014/main" id="{D536AA7A-5F86-6BF3-2E33-6DF221E270A5}"/>
              </a:ext>
            </a:extLst>
          </p:cNvPr>
          <p:cNvSpPr txBox="1"/>
          <p:nvPr/>
        </p:nvSpPr>
        <p:spPr>
          <a:xfrm>
            <a:off x="419703" y="1334876"/>
            <a:ext cx="5337630" cy="1200329"/>
          </a:xfrm>
          <a:prstGeom prst="rect">
            <a:avLst/>
          </a:prstGeom>
          <a:noFill/>
        </p:spPr>
        <p:txBody>
          <a:bodyPr wrap="square" rtlCol="0">
            <a:spAutoFit/>
          </a:bodyPr>
          <a:lstStyle/>
          <a:p>
            <a:r>
              <a:rPr lang="de-CH" sz="2400" dirty="0"/>
              <a:t>In jeder Drogerie können Sie sich als Unterstützung folgende Teemischung mischen lassen:</a:t>
            </a:r>
          </a:p>
        </p:txBody>
      </p:sp>
      <p:sp>
        <p:nvSpPr>
          <p:cNvPr id="2" name="Textfeld 1">
            <a:extLst>
              <a:ext uri="{FF2B5EF4-FFF2-40B4-BE49-F238E27FC236}">
                <a16:creationId xmlns:a16="http://schemas.microsoft.com/office/drawing/2014/main" id="{7F8C1E98-C8FF-F5A9-EBC2-1D05375FF081}"/>
              </a:ext>
            </a:extLst>
          </p:cNvPr>
          <p:cNvSpPr txBox="1"/>
          <p:nvPr/>
        </p:nvSpPr>
        <p:spPr>
          <a:xfrm>
            <a:off x="6733018" y="1010788"/>
            <a:ext cx="3663247" cy="5632311"/>
          </a:xfrm>
          <a:prstGeom prst="rect">
            <a:avLst/>
          </a:prstGeom>
          <a:noFill/>
        </p:spPr>
        <p:txBody>
          <a:bodyPr wrap="none" rtlCol="0">
            <a:spAutoFit/>
          </a:bodyPr>
          <a:lstStyle/>
          <a:p>
            <a:pPr marL="571500" indent="-571500">
              <a:buFont typeface="Arial" panose="020B0604020202020204" pitchFamily="34" charset="0"/>
              <a:buChar char="•"/>
            </a:pPr>
            <a:r>
              <a:rPr lang="de-CH" sz="4000" dirty="0" err="1"/>
              <a:t>Brennessel</a:t>
            </a:r>
            <a:endParaRPr lang="de-CH" sz="4000" dirty="0"/>
          </a:p>
          <a:p>
            <a:pPr marL="571500" indent="-571500">
              <a:buFont typeface="Arial" panose="020B0604020202020204" pitchFamily="34" charset="0"/>
              <a:buChar char="•"/>
            </a:pPr>
            <a:r>
              <a:rPr lang="de-CH" sz="4000" dirty="0"/>
              <a:t>Frauenmantel</a:t>
            </a:r>
          </a:p>
          <a:p>
            <a:pPr marL="571500" indent="-571500">
              <a:buFont typeface="Arial" panose="020B0604020202020204" pitchFamily="34" charset="0"/>
              <a:buChar char="•"/>
            </a:pPr>
            <a:r>
              <a:rPr lang="de-CH" sz="4000" dirty="0"/>
              <a:t>Rosmarin</a:t>
            </a:r>
          </a:p>
          <a:p>
            <a:pPr marL="571500" indent="-571500">
              <a:buFont typeface="Arial" panose="020B0604020202020204" pitchFamily="34" charset="0"/>
              <a:buChar char="•"/>
            </a:pPr>
            <a:r>
              <a:rPr lang="de-CH" sz="4000" dirty="0"/>
              <a:t>Salbei</a:t>
            </a:r>
          </a:p>
          <a:p>
            <a:pPr marL="571500" indent="-571500">
              <a:buFont typeface="Arial" panose="020B0604020202020204" pitchFamily="34" charset="0"/>
              <a:buChar char="•"/>
            </a:pPr>
            <a:r>
              <a:rPr lang="de-CH" sz="4000" dirty="0"/>
              <a:t>Kamille </a:t>
            </a:r>
          </a:p>
          <a:p>
            <a:pPr marL="571500" indent="-571500">
              <a:buFont typeface="Arial" panose="020B0604020202020204" pitchFamily="34" charset="0"/>
              <a:buChar char="•"/>
            </a:pPr>
            <a:r>
              <a:rPr lang="de-CH" sz="4000" dirty="0"/>
              <a:t>Wermut</a:t>
            </a:r>
          </a:p>
          <a:p>
            <a:pPr marL="571500" indent="-571500">
              <a:buFont typeface="Arial" panose="020B0604020202020204" pitchFamily="34" charset="0"/>
              <a:buChar char="•"/>
            </a:pPr>
            <a:r>
              <a:rPr lang="de-CH" sz="4000" dirty="0"/>
              <a:t>Süssholz</a:t>
            </a:r>
          </a:p>
          <a:p>
            <a:pPr marL="571500" indent="-571500">
              <a:buFont typeface="Arial" panose="020B0604020202020204" pitchFamily="34" charset="0"/>
              <a:buChar char="•"/>
            </a:pPr>
            <a:r>
              <a:rPr lang="de-CH" sz="4000" dirty="0"/>
              <a:t>Melissa</a:t>
            </a:r>
          </a:p>
          <a:p>
            <a:pPr marL="571500" indent="-571500">
              <a:buFont typeface="Arial" panose="020B0604020202020204" pitchFamily="34" charset="0"/>
              <a:buChar char="•"/>
            </a:pPr>
            <a:r>
              <a:rPr lang="de-CH" sz="4000" dirty="0"/>
              <a:t>Brombeeren</a:t>
            </a:r>
          </a:p>
        </p:txBody>
      </p:sp>
      <p:pic>
        <p:nvPicPr>
          <p:cNvPr id="7" name="Grafik 6">
            <a:extLst>
              <a:ext uri="{FF2B5EF4-FFF2-40B4-BE49-F238E27FC236}">
                <a16:creationId xmlns:a16="http://schemas.microsoft.com/office/drawing/2014/main" id="{405F845A-87FF-3F45-9149-EFB7B9AFBC96}"/>
              </a:ext>
            </a:extLst>
          </p:cNvPr>
          <p:cNvPicPr>
            <a:picLocks noChangeAspect="1"/>
          </p:cNvPicPr>
          <p:nvPr/>
        </p:nvPicPr>
        <p:blipFill>
          <a:blip r:embed="rId2"/>
          <a:stretch>
            <a:fillRect/>
          </a:stretch>
        </p:blipFill>
        <p:spPr>
          <a:xfrm>
            <a:off x="419703" y="3200400"/>
            <a:ext cx="4726246" cy="3149600"/>
          </a:xfrm>
          <a:prstGeom prst="rect">
            <a:avLst/>
          </a:prstGeom>
        </p:spPr>
      </p:pic>
      <p:sp>
        <p:nvSpPr>
          <p:cNvPr id="3" name="Rechteck 2">
            <a:extLst>
              <a:ext uri="{FF2B5EF4-FFF2-40B4-BE49-F238E27FC236}">
                <a16:creationId xmlns:a16="http://schemas.microsoft.com/office/drawing/2014/main" id="{F80C20C8-392F-AEB9-75DA-C0E3CEF25CFA}"/>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07234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ihandform: Form 3">
            <a:extLst>
              <a:ext uri="{FF2B5EF4-FFF2-40B4-BE49-F238E27FC236}">
                <a16:creationId xmlns:a16="http://schemas.microsoft.com/office/drawing/2014/main" id="{3C7B2313-F273-65F1-629C-F49CCDD505B2}"/>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2">
            <a:extLst>
              <a:ext uri="{FF2B5EF4-FFF2-40B4-BE49-F238E27FC236}">
                <a16:creationId xmlns:a16="http://schemas.microsoft.com/office/drawing/2014/main" id="{690B4B80-1592-252F-820F-DD1FB5291785}"/>
              </a:ext>
            </a:extLst>
          </p:cNvPr>
          <p:cNvSpPr txBox="1">
            <a:spLocks/>
          </p:cNvSpPr>
          <p:nvPr/>
        </p:nvSpPr>
        <p:spPr>
          <a:xfrm>
            <a:off x="0" y="214901"/>
            <a:ext cx="12192000" cy="7755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accent2"/>
                </a:solidFill>
                <a:latin typeface="+mn-lt"/>
              </a:rPr>
              <a:t>Homöopathie / Schüssler Salze</a:t>
            </a:r>
          </a:p>
          <a:p>
            <a:pPr algn="ctr"/>
            <a:endParaRPr lang="de-DE" sz="2800" b="1" dirty="0">
              <a:solidFill>
                <a:srgbClr val="767171"/>
              </a:solidFill>
              <a:latin typeface="+mn-lt"/>
            </a:endParaRPr>
          </a:p>
        </p:txBody>
      </p:sp>
      <p:sp>
        <p:nvSpPr>
          <p:cNvPr id="3" name="Textfeld 2">
            <a:extLst>
              <a:ext uri="{FF2B5EF4-FFF2-40B4-BE49-F238E27FC236}">
                <a16:creationId xmlns:a16="http://schemas.microsoft.com/office/drawing/2014/main" id="{8BE58ABE-5F44-15C6-B3F7-6036E6B4DEA8}"/>
              </a:ext>
            </a:extLst>
          </p:cNvPr>
          <p:cNvSpPr txBox="1"/>
          <p:nvPr/>
        </p:nvSpPr>
        <p:spPr>
          <a:xfrm>
            <a:off x="327920" y="1158122"/>
            <a:ext cx="6094378" cy="1477328"/>
          </a:xfrm>
          <a:prstGeom prst="rect">
            <a:avLst/>
          </a:prstGeom>
          <a:noFill/>
        </p:spPr>
        <p:txBody>
          <a:bodyPr wrap="square">
            <a:spAutoFit/>
          </a:bodyPr>
          <a:lstStyle/>
          <a:p>
            <a:r>
              <a:rPr lang="de-DE" dirty="0">
                <a:solidFill>
                  <a:srgbClr val="111111"/>
                </a:solidFill>
                <a:latin typeface="Verdana" panose="020B0604030504040204" pitchFamily="34" charset="0"/>
              </a:rPr>
              <a:t>Bei den Schüssler Salzen werden vor allem Mineralstoffe eingesetzt, welche die Drüsentätigkeiten regulieren. Hier werden vor allem die Nummern 4,7 und 25 eingesetzt, das sogenannte Hormon-Trio. </a:t>
            </a:r>
            <a:endParaRPr lang="de-CH" dirty="0"/>
          </a:p>
        </p:txBody>
      </p:sp>
      <p:pic>
        <p:nvPicPr>
          <p:cNvPr id="7" name="Grafik 6">
            <a:extLst>
              <a:ext uri="{FF2B5EF4-FFF2-40B4-BE49-F238E27FC236}">
                <a16:creationId xmlns:a16="http://schemas.microsoft.com/office/drawing/2014/main" id="{94AE1EC9-B4D2-A2A9-4A7C-DC3A4D52A9B0}"/>
              </a:ext>
            </a:extLst>
          </p:cNvPr>
          <p:cNvPicPr>
            <a:picLocks noChangeAspect="1"/>
          </p:cNvPicPr>
          <p:nvPr/>
        </p:nvPicPr>
        <p:blipFill>
          <a:blip r:embed="rId2"/>
          <a:stretch>
            <a:fillRect/>
          </a:stretch>
        </p:blipFill>
        <p:spPr>
          <a:xfrm>
            <a:off x="6214968" y="1682354"/>
            <a:ext cx="5649112" cy="3764604"/>
          </a:xfrm>
          <a:prstGeom prst="rect">
            <a:avLst/>
          </a:prstGeom>
        </p:spPr>
      </p:pic>
      <p:sp>
        <p:nvSpPr>
          <p:cNvPr id="10" name="Textfeld 9">
            <a:extLst>
              <a:ext uri="{FF2B5EF4-FFF2-40B4-BE49-F238E27FC236}">
                <a16:creationId xmlns:a16="http://schemas.microsoft.com/office/drawing/2014/main" id="{BB6BA0A7-080A-6147-429B-B13B8841E097}"/>
              </a:ext>
            </a:extLst>
          </p:cNvPr>
          <p:cNvSpPr txBox="1"/>
          <p:nvPr/>
        </p:nvSpPr>
        <p:spPr>
          <a:xfrm>
            <a:off x="327917" y="2628812"/>
            <a:ext cx="5367433" cy="923330"/>
          </a:xfrm>
          <a:prstGeom prst="rect">
            <a:avLst/>
          </a:prstGeom>
          <a:noFill/>
        </p:spPr>
        <p:txBody>
          <a:bodyPr wrap="square">
            <a:spAutoFit/>
          </a:bodyPr>
          <a:lstStyle/>
          <a:p>
            <a:r>
              <a:rPr lang="de-DE" dirty="0">
                <a:solidFill>
                  <a:srgbClr val="111111"/>
                </a:solidFill>
                <a:latin typeface="Verdana" panose="020B0604030504040204" pitchFamily="34" charset="0"/>
              </a:rPr>
              <a:t>Bei der Homöopathie gibt es verschiedene Einzelsubstanzen, welche eingesetzt werden. </a:t>
            </a:r>
            <a:endParaRPr lang="de-CH" dirty="0"/>
          </a:p>
        </p:txBody>
      </p:sp>
      <p:sp>
        <p:nvSpPr>
          <p:cNvPr id="11" name="Textfeld 10">
            <a:extLst>
              <a:ext uri="{FF2B5EF4-FFF2-40B4-BE49-F238E27FC236}">
                <a16:creationId xmlns:a16="http://schemas.microsoft.com/office/drawing/2014/main" id="{0EF3F37B-3969-7310-582A-49D29150905F}"/>
              </a:ext>
            </a:extLst>
          </p:cNvPr>
          <p:cNvSpPr txBox="1"/>
          <p:nvPr/>
        </p:nvSpPr>
        <p:spPr>
          <a:xfrm>
            <a:off x="327919" y="3576220"/>
            <a:ext cx="5367433" cy="923330"/>
          </a:xfrm>
          <a:prstGeom prst="rect">
            <a:avLst/>
          </a:prstGeom>
          <a:noFill/>
        </p:spPr>
        <p:txBody>
          <a:bodyPr wrap="square">
            <a:spAutoFit/>
          </a:bodyPr>
          <a:lstStyle/>
          <a:p>
            <a:r>
              <a:rPr lang="de-DE" b="1" dirty="0">
                <a:solidFill>
                  <a:srgbClr val="111111"/>
                </a:solidFill>
                <a:latin typeface="Verdana" panose="020B0604030504040204" pitchFamily="34" charset="0"/>
              </a:rPr>
              <a:t>Sepia</a:t>
            </a:r>
            <a:r>
              <a:rPr lang="de-DE" dirty="0">
                <a:solidFill>
                  <a:srgbClr val="111111"/>
                </a:solidFill>
                <a:latin typeface="Verdana" panose="020B0604030504040204" pitchFamily="34" charset="0"/>
              </a:rPr>
              <a:t> (Tintenfisch): Depressive Verstimmung, traurig und reizbar, Erschöpfung. </a:t>
            </a:r>
            <a:endParaRPr lang="de-CH" dirty="0"/>
          </a:p>
        </p:txBody>
      </p:sp>
      <p:sp>
        <p:nvSpPr>
          <p:cNvPr id="12" name="Textfeld 11">
            <a:extLst>
              <a:ext uri="{FF2B5EF4-FFF2-40B4-BE49-F238E27FC236}">
                <a16:creationId xmlns:a16="http://schemas.microsoft.com/office/drawing/2014/main" id="{EB3A99DE-DBA3-28BA-3C38-37D671A4B813}"/>
              </a:ext>
            </a:extLst>
          </p:cNvPr>
          <p:cNvSpPr txBox="1"/>
          <p:nvPr/>
        </p:nvSpPr>
        <p:spPr>
          <a:xfrm>
            <a:off x="327918" y="4523628"/>
            <a:ext cx="5367433" cy="923330"/>
          </a:xfrm>
          <a:prstGeom prst="rect">
            <a:avLst/>
          </a:prstGeom>
          <a:noFill/>
        </p:spPr>
        <p:txBody>
          <a:bodyPr wrap="square">
            <a:spAutoFit/>
          </a:bodyPr>
          <a:lstStyle/>
          <a:p>
            <a:r>
              <a:rPr lang="de-DE" b="1" dirty="0">
                <a:solidFill>
                  <a:srgbClr val="111111"/>
                </a:solidFill>
                <a:latin typeface="Verdana" panose="020B0604030504040204" pitchFamily="34" charset="0"/>
              </a:rPr>
              <a:t>Lachesis </a:t>
            </a:r>
            <a:r>
              <a:rPr lang="de-DE" dirty="0">
                <a:solidFill>
                  <a:srgbClr val="111111"/>
                </a:solidFill>
                <a:latin typeface="Verdana" panose="020B0604030504040204" pitchFamily="34" charset="0"/>
              </a:rPr>
              <a:t>(Buschmeister): allgemeine Wechseljahrsymptome, einengendes Gefühl = hat keine Luft.</a:t>
            </a:r>
            <a:endParaRPr lang="de-CH" dirty="0"/>
          </a:p>
        </p:txBody>
      </p:sp>
      <p:sp>
        <p:nvSpPr>
          <p:cNvPr id="13" name="Textfeld 12">
            <a:extLst>
              <a:ext uri="{FF2B5EF4-FFF2-40B4-BE49-F238E27FC236}">
                <a16:creationId xmlns:a16="http://schemas.microsoft.com/office/drawing/2014/main" id="{D4755732-4563-3DA1-8704-C15052AA5B43}"/>
              </a:ext>
            </a:extLst>
          </p:cNvPr>
          <p:cNvSpPr txBox="1"/>
          <p:nvPr/>
        </p:nvSpPr>
        <p:spPr>
          <a:xfrm>
            <a:off x="327918" y="5471036"/>
            <a:ext cx="5367433" cy="646331"/>
          </a:xfrm>
          <a:prstGeom prst="rect">
            <a:avLst/>
          </a:prstGeom>
          <a:noFill/>
        </p:spPr>
        <p:txBody>
          <a:bodyPr wrap="square">
            <a:spAutoFit/>
          </a:bodyPr>
          <a:lstStyle/>
          <a:p>
            <a:r>
              <a:rPr lang="de-DE" b="1" dirty="0">
                <a:solidFill>
                  <a:srgbClr val="111111"/>
                </a:solidFill>
                <a:latin typeface="Verdana" panose="020B0604030504040204" pitchFamily="34" charset="0"/>
              </a:rPr>
              <a:t>Acidum sulfuricum </a:t>
            </a:r>
            <a:r>
              <a:rPr lang="de-DE" dirty="0">
                <a:solidFill>
                  <a:srgbClr val="111111"/>
                </a:solidFill>
                <a:latin typeface="Verdana" panose="020B0604030504040204" pitchFamily="34" charset="0"/>
              </a:rPr>
              <a:t>(Schwefelsäure): Wallungen mit Schweißausbrüchen. </a:t>
            </a:r>
            <a:endParaRPr lang="de-CH" dirty="0"/>
          </a:p>
        </p:txBody>
      </p:sp>
      <p:sp>
        <p:nvSpPr>
          <p:cNvPr id="2" name="Rechteck 1">
            <a:extLst>
              <a:ext uri="{FF2B5EF4-FFF2-40B4-BE49-F238E27FC236}">
                <a16:creationId xmlns:a16="http://schemas.microsoft.com/office/drawing/2014/main" id="{2FD5160D-FCA7-3A18-D6FD-B978771ED7C3}"/>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5869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121EDD-AC9B-23FD-5967-32F9F7C0923F}"/>
              </a:ext>
            </a:extLst>
          </p:cNvPr>
          <p:cNvSpPr>
            <a:spLocks noGrp="1"/>
          </p:cNvSpPr>
          <p:nvPr>
            <p:ph type="title"/>
          </p:nvPr>
        </p:nvSpPr>
        <p:spPr>
          <a:xfrm>
            <a:off x="838199" y="3192992"/>
            <a:ext cx="11353801" cy="1325563"/>
          </a:xfrm>
        </p:spPr>
        <p:txBody>
          <a:bodyPr>
            <a:normAutofit fontScale="90000"/>
          </a:bodyPr>
          <a:lstStyle/>
          <a:p>
            <a:r>
              <a:rPr lang="de-DE" dirty="0"/>
              <a:t>In die Wechseljahre kommt früher oder später jede Frau. Jedoch sind die Auswirkungen sehr unterschiedlich. </a:t>
            </a:r>
            <a:br>
              <a:rPr lang="de-DE" dirty="0"/>
            </a:br>
            <a:r>
              <a:rPr lang="de-DE" dirty="0"/>
              <a:t>Was sind die Wechseljahre genau, was passiert im Körper, wie kann ich meinen Körper auf diesen Moment vorbereiten und was für natürliche Behandlungsmöglichkeiten gibt es.</a:t>
            </a:r>
            <a:endParaRPr lang="de-CH" dirty="0"/>
          </a:p>
        </p:txBody>
      </p:sp>
      <p:sp>
        <p:nvSpPr>
          <p:cNvPr id="4" name="Freihandform: Form 3">
            <a:extLst>
              <a:ext uri="{FF2B5EF4-FFF2-40B4-BE49-F238E27FC236}">
                <a16:creationId xmlns:a16="http://schemas.microsoft.com/office/drawing/2014/main" id="{22DB285C-4EEB-C9D8-688D-1BE9C4C81E88}"/>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1">
            <a:extLst>
              <a:ext uri="{FF2B5EF4-FFF2-40B4-BE49-F238E27FC236}">
                <a16:creationId xmlns:a16="http://schemas.microsoft.com/office/drawing/2014/main" id="{1FCD74BD-6E70-BD62-1B7C-A1540FA96380}"/>
              </a:ext>
            </a:extLst>
          </p:cNvPr>
          <p:cNvSpPr txBox="1">
            <a:spLocks/>
          </p:cNvSpPr>
          <p:nvPr/>
        </p:nvSpPr>
        <p:spPr>
          <a:xfrm>
            <a:off x="838200" y="79011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5400" b="1" dirty="0">
                <a:solidFill>
                  <a:schemeClr val="accent2"/>
                </a:solidFill>
              </a:rPr>
              <a:t>Programm</a:t>
            </a:r>
          </a:p>
        </p:txBody>
      </p:sp>
      <p:sp>
        <p:nvSpPr>
          <p:cNvPr id="3" name="Rechteck 2">
            <a:extLst>
              <a:ext uri="{FF2B5EF4-FFF2-40B4-BE49-F238E27FC236}">
                <a16:creationId xmlns:a16="http://schemas.microsoft.com/office/drawing/2014/main" id="{C912762B-BB36-D28E-23F1-710442BD77B3}"/>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584854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97D8F879-4892-AC58-9B6F-14D5CB5C989F}"/>
              </a:ext>
            </a:extLst>
          </p:cNvPr>
          <p:cNvSpPr>
            <a:spLocks noGrp="1"/>
          </p:cNvSpPr>
          <p:nvPr>
            <p:ph type="subTitle" idx="1"/>
          </p:nvPr>
        </p:nvSpPr>
        <p:spPr>
          <a:xfrm>
            <a:off x="1642533" y="1866371"/>
            <a:ext cx="9144000" cy="1655762"/>
          </a:xfrm>
        </p:spPr>
        <p:txBody>
          <a:bodyPr>
            <a:noAutofit/>
          </a:bodyPr>
          <a:lstStyle/>
          <a:p>
            <a:r>
              <a:rPr lang="de-DE" b="0" i="0" dirty="0">
                <a:solidFill>
                  <a:srgbClr val="333333"/>
                </a:solidFill>
                <a:effectLst/>
                <a:latin typeface="Arsenal"/>
              </a:rPr>
              <a:t>Die Osteoporose zeigt lange Zeit kaum Symptome. Vielmehr ist der Knochenschwund ein schleichender Prozess – tückisch, denn so wird die Erkrankung oft erst in einem fortgeschrittenen Stadium entdeckt.</a:t>
            </a:r>
            <a:br>
              <a:rPr lang="de-DE" dirty="0"/>
            </a:br>
            <a:br>
              <a:rPr lang="de-DE" dirty="0"/>
            </a:br>
            <a:r>
              <a:rPr lang="de-DE" b="0" i="0" dirty="0">
                <a:solidFill>
                  <a:srgbClr val="333333"/>
                </a:solidFill>
                <a:effectLst/>
                <a:latin typeface="Arsenal"/>
              </a:rPr>
              <a:t>Das erste Symptom der Osteoporose sind oft Schmerzen. Aber auch hier denken die meisten Menschen wohl kaum an Knochenschwund, schließlich leidet fast jeder dritte Erwachsene regelmäßig an Rückenschmerzen. Bei Rückenschmerzen, die länger andauern, und vor allem auch dann, wenn in der Familie schon Frauen an Osteoporose erkrankt sind, sollte deshalb immer eine Osteoporose als mögliche Ursache abgeklärt werden.</a:t>
            </a:r>
            <a:endParaRPr lang="de-CH" dirty="0"/>
          </a:p>
        </p:txBody>
      </p:sp>
      <p:sp>
        <p:nvSpPr>
          <p:cNvPr id="6" name="Freihandform: Form 5">
            <a:extLst>
              <a:ext uri="{FF2B5EF4-FFF2-40B4-BE49-F238E27FC236}">
                <a16:creationId xmlns:a16="http://schemas.microsoft.com/office/drawing/2014/main" id="{A9F9E1E8-31F0-BEF7-0F54-5EBA69022B4D}"/>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2">
            <a:extLst>
              <a:ext uri="{FF2B5EF4-FFF2-40B4-BE49-F238E27FC236}">
                <a16:creationId xmlns:a16="http://schemas.microsoft.com/office/drawing/2014/main" id="{5CFDC351-C704-EAF2-CDF3-07E8E7D44C06}"/>
              </a:ext>
            </a:extLst>
          </p:cNvPr>
          <p:cNvSpPr txBox="1">
            <a:spLocks/>
          </p:cNvSpPr>
          <p:nvPr/>
        </p:nvSpPr>
        <p:spPr>
          <a:xfrm>
            <a:off x="0" y="214901"/>
            <a:ext cx="12192000" cy="7755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rgbClr val="92D050"/>
                </a:solidFill>
                <a:latin typeface="+mn-lt"/>
              </a:rPr>
              <a:t>Osteoporose (Knochenschwund)</a:t>
            </a:r>
          </a:p>
          <a:p>
            <a:pPr algn="ctr"/>
            <a:endParaRPr lang="de-CH" sz="2800" b="1" dirty="0">
              <a:solidFill>
                <a:srgbClr val="767171"/>
              </a:solidFill>
              <a:latin typeface="+mn-lt"/>
            </a:endParaRPr>
          </a:p>
          <a:p>
            <a:pPr algn="ctr"/>
            <a:endParaRPr lang="de-DE" sz="2800" b="1" dirty="0">
              <a:solidFill>
                <a:srgbClr val="767171"/>
              </a:solidFill>
              <a:latin typeface="+mn-lt"/>
            </a:endParaRPr>
          </a:p>
        </p:txBody>
      </p:sp>
      <p:sp>
        <p:nvSpPr>
          <p:cNvPr id="2" name="Rechteck 1">
            <a:extLst>
              <a:ext uri="{FF2B5EF4-FFF2-40B4-BE49-F238E27FC236}">
                <a16:creationId xmlns:a16="http://schemas.microsoft.com/office/drawing/2014/main" id="{0107E480-A621-3204-FFA3-FEDD5A2C5223}"/>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53081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ihandform: Form 3">
            <a:extLst>
              <a:ext uri="{FF2B5EF4-FFF2-40B4-BE49-F238E27FC236}">
                <a16:creationId xmlns:a16="http://schemas.microsoft.com/office/drawing/2014/main" id="{CF3467D8-C0C5-9E25-C0D2-3E801A67CA2F}"/>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2">
            <a:extLst>
              <a:ext uri="{FF2B5EF4-FFF2-40B4-BE49-F238E27FC236}">
                <a16:creationId xmlns:a16="http://schemas.microsoft.com/office/drawing/2014/main" id="{C23F38B7-E5A3-E8F0-4083-BACEDFCB483A}"/>
              </a:ext>
            </a:extLst>
          </p:cNvPr>
          <p:cNvSpPr txBox="1">
            <a:spLocks/>
          </p:cNvSpPr>
          <p:nvPr/>
        </p:nvSpPr>
        <p:spPr>
          <a:xfrm>
            <a:off x="0" y="214901"/>
            <a:ext cx="12192000" cy="7755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accent2"/>
                </a:solidFill>
                <a:latin typeface="+mn-lt"/>
              </a:rPr>
              <a:t>Calcium, Vitamin D3 und Vitamin K2</a:t>
            </a:r>
          </a:p>
          <a:p>
            <a:pPr algn="ctr"/>
            <a:endParaRPr lang="de-DE" sz="2800" b="1" dirty="0">
              <a:solidFill>
                <a:srgbClr val="767171"/>
              </a:solidFill>
              <a:latin typeface="+mn-lt"/>
            </a:endParaRPr>
          </a:p>
        </p:txBody>
      </p:sp>
      <p:pic>
        <p:nvPicPr>
          <p:cNvPr id="1026" name="Picture 2" descr="Osteoporose Risikofaktoren">
            <a:extLst>
              <a:ext uri="{FF2B5EF4-FFF2-40B4-BE49-F238E27FC236}">
                <a16:creationId xmlns:a16="http://schemas.microsoft.com/office/drawing/2014/main" id="{78981F8C-8E2C-2D62-F308-236DC0F4FB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6" t="19244" r="3295" b="1411"/>
          <a:stretch/>
        </p:blipFill>
        <p:spPr bwMode="auto">
          <a:xfrm>
            <a:off x="2484869" y="2460908"/>
            <a:ext cx="7057063" cy="4033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FCA32C50-2819-CA07-F806-98486690572F}"/>
              </a:ext>
            </a:extLst>
          </p:cNvPr>
          <p:cNvSpPr txBox="1"/>
          <p:nvPr/>
        </p:nvSpPr>
        <p:spPr>
          <a:xfrm>
            <a:off x="2567469" y="1411042"/>
            <a:ext cx="7057062" cy="707886"/>
          </a:xfrm>
          <a:prstGeom prst="rect">
            <a:avLst/>
          </a:prstGeom>
          <a:noFill/>
        </p:spPr>
        <p:txBody>
          <a:bodyPr wrap="square" rtlCol="0">
            <a:spAutoFit/>
          </a:bodyPr>
          <a:lstStyle/>
          <a:p>
            <a:r>
              <a:rPr lang="de-CH" sz="4000" b="1" dirty="0"/>
              <a:t>Risikofaktoren für Osteoporose</a:t>
            </a:r>
          </a:p>
        </p:txBody>
      </p:sp>
      <p:sp>
        <p:nvSpPr>
          <p:cNvPr id="6" name="Rechteck 5">
            <a:extLst>
              <a:ext uri="{FF2B5EF4-FFF2-40B4-BE49-F238E27FC236}">
                <a16:creationId xmlns:a16="http://schemas.microsoft.com/office/drawing/2014/main" id="{9B97F25D-02FE-4878-BDD2-70D7A9591396}"/>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785504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ihandform: Form 3">
            <a:extLst>
              <a:ext uri="{FF2B5EF4-FFF2-40B4-BE49-F238E27FC236}">
                <a16:creationId xmlns:a16="http://schemas.microsoft.com/office/drawing/2014/main" id="{8B0AE242-E50E-B1CB-666E-2A1B076DE4D3}"/>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2">
            <a:extLst>
              <a:ext uri="{FF2B5EF4-FFF2-40B4-BE49-F238E27FC236}">
                <a16:creationId xmlns:a16="http://schemas.microsoft.com/office/drawing/2014/main" id="{1D130D1D-E8D5-7DC5-8A60-91081E7D9716}"/>
              </a:ext>
            </a:extLst>
          </p:cNvPr>
          <p:cNvSpPr txBox="1">
            <a:spLocks/>
          </p:cNvSpPr>
          <p:nvPr/>
        </p:nvSpPr>
        <p:spPr>
          <a:xfrm>
            <a:off x="0" y="214901"/>
            <a:ext cx="12192000" cy="7755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accent2"/>
                </a:solidFill>
                <a:latin typeface="+mn-lt"/>
              </a:rPr>
              <a:t>Trockenheit an Haut und Schleimhäuten</a:t>
            </a:r>
          </a:p>
          <a:p>
            <a:pPr algn="ctr"/>
            <a:endParaRPr lang="de-CH" sz="2800" b="1" dirty="0">
              <a:solidFill>
                <a:srgbClr val="767171"/>
              </a:solidFill>
              <a:latin typeface="+mn-lt"/>
            </a:endParaRPr>
          </a:p>
          <a:p>
            <a:pPr algn="ctr"/>
            <a:endParaRPr lang="de-DE" sz="2800" b="1" dirty="0">
              <a:solidFill>
                <a:srgbClr val="767171"/>
              </a:solidFill>
              <a:latin typeface="+mn-lt"/>
            </a:endParaRPr>
          </a:p>
        </p:txBody>
      </p:sp>
      <p:sp>
        <p:nvSpPr>
          <p:cNvPr id="3" name="Textfeld 2">
            <a:extLst>
              <a:ext uri="{FF2B5EF4-FFF2-40B4-BE49-F238E27FC236}">
                <a16:creationId xmlns:a16="http://schemas.microsoft.com/office/drawing/2014/main" id="{388CFD07-67A8-FAD2-9F96-58B0BBE2DACA}"/>
              </a:ext>
            </a:extLst>
          </p:cNvPr>
          <p:cNvSpPr txBox="1"/>
          <p:nvPr/>
        </p:nvSpPr>
        <p:spPr>
          <a:xfrm>
            <a:off x="1548406" y="2506133"/>
            <a:ext cx="3469924" cy="2123658"/>
          </a:xfrm>
          <a:prstGeom prst="rect">
            <a:avLst/>
          </a:prstGeom>
          <a:noFill/>
        </p:spPr>
        <p:txBody>
          <a:bodyPr wrap="none" rtlCol="0">
            <a:spAutoFit/>
          </a:bodyPr>
          <a:lstStyle/>
          <a:p>
            <a:r>
              <a:rPr lang="de-CH" sz="4400" dirty="0" err="1"/>
              <a:t>Nachtkerzenöl</a:t>
            </a:r>
            <a:endParaRPr lang="de-CH" sz="4400" dirty="0"/>
          </a:p>
          <a:p>
            <a:r>
              <a:rPr lang="de-CH" sz="4400" dirty="0" err="1"/>
              <a:t>Borretschöl</a:t>
            </a:r>
            <a:endParaRPr lang="de-CH" sz="4400" dirty="0"/>
          </a:p>
          <a:p>
            <a:r>
              <a:rPr lang="de-CH" sz="4400" dirty="0"/>
              <a:t>Leinöl</a:t>
            </a:r>
          </a:p>
        </p:txBody>
      </p:sp>
      <p:sp>
        <p:nvSpPr>
          <p:cNvPr id="6" name="Textfeld 5">
            <a:extLst>
              <a:ext uri="{FF2B5EF4-FFF2-40B4-BE49-F238E27FC236}">
                <a16:creationId xmlns:a16="http://schemas.microsoft.com/office/drawing/2014/main" id="{90D196A7-CBEB-D4CA-C22E-178084F35E08}"/>
              </a:ext>
            </a:extLst>
          </p:cNvPr>
          <p:cNvSpPr txBox="1"/>
          <p:nvPr/>
        </p:nvSpPr>
        <p:spPr>
          <a:xfrm>
            <a:off x="1548406" y="1180209"/>
            <a:ext cx="8101385" cy="461665"/>
          </a:xfrm>
          <a:prstGeom prst="rect">
            <a:avLst/>
          </a:prstGeom>
          <a:noFill/>
        </p:spPr>
        <p:txBody>
          <a:bodyPr wrap="none" rtlCol="0">
            <a:spAutoFit/>
          </a:bodyPr>
          <a:lstStyle/>
          <a:p>
            <a:r>
              <a:rPr lang="de-CH" sz="2400" dirty="0"/>
              <a:t>Für eine natürliche Befeuchtung von Innen helfen folgende Öle:</a:t>
            </a:r>
          </a:p>
        </p:txBody>
      </p:sp>
      <p:sp>
        <p:nvSpPr>
          <p:cNvPr id="7" name="Textfeld 6">
            <a:extLst>
              <a:ext uri="{FF2B5EF4-FFF2-40B4-BE49-F238E27FC236}">
                <a16:creationId xmlns:a16="http://schemas.microsoft.com/office/drawing/2014/main" id="{7B6C4D07-1EA1-BADB-B104-F92CFD55D2FC}"/>
              </a:ext>
            </a:extLst>
          </p:cNvPr>
          <p:cNvSpPr txBox="1"/>
          <p:nvPr/>
        </p:nvSpPr>
        <p:spPr>
          <a:xfrm>
            <a:off x="1548406" y="5837055"/>
            <a:ext cx="8636000" cy="461665"/>
          </a:xfrm>
          <a:prstGeom prst="rect">
            <a:avLst/>
          </a:prstGeom>
          <a:noFill/>
        </p:spPr>
        <p:txBody>
          <a:bodyPr wrap="square" rtlCol="0">
            <a:spAutoFit/>
          </a:bodyPr>
          <a:lstStyle/>
          <a:p>
            <a:r>
              <a:rPr lang="de-CH" sz="2400" dirty="0"/>
              <a:t>Dazu mindestens 1.5-2 Liter Flüssigkeit (Tee, Wasser) trinken</a:t>
            </a:r>
          </a:p>
        </p:txBody>
      </p:sp>
      <p:pic>
        <p:nvPicPr>
          <p:cNvPr id="9" name="Grafik 8">
            <a:extLst>
              <a:ext uri="{FF2B5EF4-FFF2-40B4-BE49-F238E27FC236}">
                <a16:creationId xmlns:a16="http://schemas.microsoft.com/office/drawing/2014/main" id="{2EAEF751-8BD6-67DB-875B-236C37393796}"/>
              </a:ext>
            </a:extLst>
          </p:cNvPr>
          <p:cNvPicPr>
            <a:picLocks noChangeAspect="1"/>
          </p:cNvPicPr>
          <p:nvPr/>
        </p:nvPicPr>
        <p:blipFill>
          <a:blip r:embed="rId2"/>
          <a:stretch>
            <a:fillRect/>
          </a:stretch>
        </p:blipFill>
        <p:spPr>
          <a:xfrm>
            <a:off x="5711317" y="2323362"/>
            <a:ext cx="3735259" cy="2489200"/>
          </a:xfrm>
          <a:prstGeom prst="rect">
            <a:avLst/>
          </a:prstGeom>
        </p:spPr>
      </p:pic>
      <p:sp>
        <p:nvSpPr>
          <p:cNvPr id="2" name="Rechteck 1">
            <a:extLst>
              <a:ext uri="{FF2B5EF4-FFF2-40B4-BE49-F238E27FC236}">
                <a16:creationId xmlns:a16="http://schemas.microsoft.com/office/drawing/2014/main" id="{A557BF8B-0E60-F4EF-371E-B845E62C5028}"/>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27918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ihandform: Form 3">
            <a:extLst>
              <a:ext uri="{FF2B5EF4-FFF2-40B4-BE49-F238E27FC236}">
                <a16:creationId xmlns:a16="http://schemas.microsoft.com/office/drawing/2014/main" id="{AA4F181A-E437-1340-6F7B-A6C930D04EB6}"/>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2">
            <a:extLst>
              <a:ext uri="{FF2B5EF4-FFF2-40B4-BE49-F238E27FC236}">
                <a16:creationId xmlns:a16="http://schemas.microsoft.com/office/drawing/2014/main" id="{5B3DB480-F162-094E-878E-7D0F97565AD1}"/>
              </a:ext>
            </a:extLst>
          </p:cNvPr>
          <p:cNvSpPr txBox="1">
            <a:spLocks/>
          </p:cNvSpPr>
          <p:nvPr/>
        </p:nvSpPr>
        <p:spPr>
          <a:xfrm>
            <a:off x="0" y="214901"/>
            <a:ext cx="12192000" cy="7755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accent2"/>
                </a:solidFill>
                <a:latin typeface="+mn-lt"/>
              </a:rPr>
              <a:t>Zusätzliche Tipps</a:t>
            </a:r>
          </a:p>
          <a:p>
            <a:pPr algn="ctr"/>
            <a:endParaRPr lang="de-CH" sz="2800" b="1" dirty="0">
              <a:solidFill>
                <a:srgbClr val="767171"/>
              </a:solidFill>
              <a:latin typeface="+mn-lt"/>
            </a:endParaRPr>
          </a:p>
          <a:p>
            <a:pPr algn="ctr"/>
            <a:endParaRPr lang="de-DE" sz="2800" b="1" dirty="0">
              <a:solidFill>
                <a:srgbClr val="767171"/>
              </a:solidFill>
              <a:latin typeface="+mn-lt"/>
            </a:endParaRPr>
          </a:p>
        </p:txBody>
      </p:sp>
      <p:sp>
        <p:nvSpPr>
          <p:cNvPr id="6" name="Textfeld 5">
            <a:extLst>
              <a:ext uri="{FF2B5EF4-FFF2-40B4-BE49-F238E27FC236}">
                <a16:creationId xmlns:a16="http://schemas.microsoft.com/office/drawing/2014/main" id="{19E7FDC4-476A-FF6D-B9B2-2A699319FF03}"/>
              </a:ext>
            </a:extLst>
          </p:cNvPr>
          <p:cNvSpPr txBox="1"/>
          <p:nvPr/>
        </p:nvSpPr>
        <p:spPr>
          <a:xfrm>
            <a:off x="1215203" y="856885"/>
            <a:ext cx="8054502" cy="2308324"/>
          </a:xfrm>
          <a:prstGeom prst="rect">
            <a:avLst/>
          </a:prstGeom>
          <a:noFill/>
        </p:spPr>
        <p:txBody>
          <a:bodyPr wrap="square" rtlCol="0">
            <a:spAutoFit/>
          </a:bodyPr>
          <a:lstStyle/>
          <a:p>
            <a:r>
              <a:rPr lang="de-CH" sz="2400" dirty="0"/>
              <a:t>Alkohol und Nikotin reduzieren. Diese Giftstoffe können während und nach den Wechseljahren schlechter abgebaut werden, da die Leber immer langsamer arbeitet. </a:t>
            </a:r>
          </a:p>
          <a:p>
            <a:r>
              <a:rPr lang="de-CH" sz="2400" dirty="0"/>
              <a:t>Während Wechseljahren und danach Leber und Niere unterstützen (</a:t>
            </a:r>
            <a:r>
              <a:rPr lang="de-CH" sz="2400" dirty="0" err="1"/>
              <a:t>Brennesseltee</a:t>
            </a:r>
            <a:r>
              <a:rPr lang="de-CH" sz="2400" dirty="0"/>
              <a:t>, Mariendisteltropfen etc.)</a:t>
            </a:r>
          </a:p>
          <a:p>
            <a:endParaRPr lang="de-CH" sz="2400" dirty="0"/>
          </a:p>
        </p:txBody>
      </p:sp>
      <p:sp>
        <p:nvSpPr>
          <p:cNvPr id="7" name="Textfeld 6">
            <a:extLst>
              <a:ext uri="{FF2B5EF4-FFF2-40B4-BE49-F238E27FC236}">
                <a16:creationId xmlns:a16="http://schemas.microsoft.com/office/drawing/2014/main" id="{06B9E702-0911-86F1-6532-48E3A5BAB366}"/>
              </a:ext>
            </a:extLst>
          </p:cNvPr>
          <p:cNvSpPr txBox="1"/>
          <p:nvPr/>
        </p:nvSpPr>
        <p:spPr>
          <a:xfrm>
            <a:off x="1211685" y="3418353"/>
            <a:ext cx="6807185" cy="461665"/>
          </a:xfrm>
          <a:prstGeom prst="rect">
            <a:avLst/>
          </a:prstGeom>
          <a:noFill/>
        </p:spPr>
        <p:txBody>
          <a:bodyPr wrap="none" rtlCol="0">
            <a:spAutoFit/>
          </a:bodyPr>
          <a:lstStyle/>
          <a:p>
            <a:r>
              <a:rPr lang="de-CH" sz="2400" dirty="0" err="1"/>
              <a:t>Kaffekonsum</a:t>
            </a:r>
            <a:r>
              <a:rPr lang="de-CH" sz="2400" dirty="0"/>
              <a:t> reduzieren = hat Einfluss auf Wallungen</a:t>
            </a:r>
          </a:p>
        </p:txBody>
      </p:sp>
      <p:sp>
        <p:nvSpPr>
          <p:cNvPr id="8" name="Textfeld 7">
            <a:extLst>
              <a:ext uri="{FF2B5EF4-FFF2-40B4-BE49-F238E27FC236}">
                <a16:creationId xmlns:a16="http://schemas.microsoft.com/office/drawing/2014/main" id="{58E1EC71-6BEB-6E25-3725-2B639786DA2E}"/>
              </a:ext>
            </a:extLst>
          </p:cNvPr>
          <p:cNvSpPr txBox="1"/>
          <p:nvPr/>
        </p:nvSpPr>
        <p:spPr>
          <a:xfrm>
            <a:off x="1200841" y="3961451"/>
            <a:ext cx="3985459" cy="830997"/>
          </a:xfrm>
          <a:prstGeom prst="rect">
            <a:avLst/>
          </a:prstGeom>
          <a:noFill/>
        </p:spPr>
        <p:txBody>
          <a:bodyPr wrap="square" rtlCol="0">
            <a:spAutoFit/>
          </a:bodyPr>
          <a:lstStyle/>
          <a:p>
            <a:r>
              <a:rPr lang="de-CH" sz="2400" dirty="0"/>
              <a:t>Normalgewicht anstreben</a:t>
            </a:r>
          </a:p>
          <a:p>
            <a:endParaRPr lang="de-CH" sz="2400" dirty="0"/>
          </a:p>
        </p:txBody>
      </p:sp>
      <p:sp>
        <p:nvSpPr>
          <p:cNvPr id="11" name="Textfeld 10">
            <a:extLst>
              <a:ext uri="{FF2B5EF4-FFF2-40B4-BE49-F238E27FC236}">
                <a16:creationId xmlns:a16="http://schemas.microsoft.com/office/drawing/2014/main" id="{81052B99-0D0E-A4A1-7C7F-55D6B8FD6DE2}"/>
              </a:ext>
            </a:extLst>
          </p:cNvPr>
          <p:cNvSpPr txBox="1"/>
          <p:nvPr/>
        </p:nvSpPr>
        <p:spPr>
          <a:xfrm>
            <a:off x="1131455" y="4489062"/>
            <a:ext cx="9595640" cy="461665"/>
          </a:xfrm>
          <a:prstGeom prst="rect">
            <a:avLst/>
          </a:prstGeom>
          <a:noFill/>
        </p:spPr>
        <p:txBody>
          <a:bodyPr wrap="none" rtlCol="0">
            <a:spAutoFit/>
          </a:bodyPr>
          <a:lstStyle/>
          <a:p>
            <a:r>
              <a:rPr lang="de-CH" sz="2400" dirty="0"/>
              <a:t>Regelmässig Sport (3-5x pro Woche)= weniger Fett und mehr Muskelmasse.</a:t>
            </a:r>
          </a:p>
        </p:txBody>
      </p:sp>
      <p:sp>
        <p:nvSpPr>
          <p:cNvPr id="15" name="Textfeld 14">
            <a:extLst>
              <a:ext uri="{FF2B5EF4-FFF2-40B4-BE49-F238E27FC236}">
                <a16:creationId xmlns:a16="http://schemas.microsoft.com/office/drawing/2014/main" id="{177E4A36-6843-9C23-2CFC-D4D600AD4173}"/>
              </a:ext>
            </a:extLst>
          </p:cNvPr>
          <p:cNvSpPr txBox="1"/>
          <p:nvPr/>
        </p:nvSpPr>
        <p:spPr>
          <a:xfrm>
            <a:off x="1131455" y="4950727"/>
            <a:ext cx="9238230" cy="1569660"/>
          </a:xfrm>
          <a:prstGeom prst="rect">
            <a:avLst/>
          </a:prstGeom>
          <a:noFill/>
        </p:spPr>
        <p:txBody>
          <a:bodyPr wrap="square">
            <a:spAutoFit/>
          </a:bodyPr>
          <a:lstStyle/>
          <a:p>
            <a:pPr algn="l"/>
            <a:r>
              <a:rPr lang="de-CH" sz="2400" dirty="0"/>
              <a:t>Sich gesund ernähren, viel Früchte, Gemüse und Vollkornprodukte und im speziellen viel Proteine (zusammen mit Sport). Da im Alter die Muskelmasse abnimmt und die Fettpolster (da </a:t>
            </a:r>
            <a:r>
              <a:rPr lang="de-CH" sz="2400" dirty="0" err="1"/>
              <a:t>Österogenspiegel</a:t>
            </a:r>
            <a:r>
              <a:rPr lang="de-CH" sz="2400" dirty="0"/>
              <a:t> abnimmt) zunehmen. </a:t>
            </a:r>
          </a:p>
        </p:txBody>
      </p:sp>
      <p:pic>
        <p:nvPicPr>
          <p:cNvPr id="2050" name="Picture 2" descr="Free tennis man playing vector">
            <a:extLst>
              <a:ext uri="{FF2B5EF4-FFF2-40B4-BE49-F238E27FC236}">
                <a16:creationId xmlns:a16="http://schemas.microsoft.com/office/drawing/2014/main" id="{C71F555E-AC8A-E57E-D97D-1919DEABE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5308" y="581786"/>
            <a:ext cx="1703574" cy="30323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fruit orange food vector">
            <a:extLst>
              <a:ext uri="{FF2B5EF4-FFF2-40B4-BE49-F238E27FC236}">
                <a16:creationId xmlns:a16="http://schemas.microsoft.com/office/drawing/2014/main" id="{7F8E49DE-AA4A-8D44-0A1A-3F05C621D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2666" y="4587505"/>
            <a:ext cx="1555758" cy="206541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90D9699-50A6-3E25-9548-216309077EFB}"/>
              </a:ext>
            </a:extLst>
          </p:cNvPr>
          <p:cNvSpPr txBox="1"/>
          <p:nvPr/>
        </p:nvSpPr>
        <p:spPr>
          <a:xfrm>
            <a:off x="1211685" y="2830116"/>
            <a:ext cx="5273751" cy="461665"/>
          </a:xfrm>
          <a:prstGeom prst="rect">
            <a:avLst/>
          </a:prstGeom>
          <a:noFill/>
        </p:spPr>
        <p:txBody>
          <a:bodyPr wrap="none" rtlCol="0">
            <a:spAutoFit/>
          </a:bodyPr>
          <a:lstStyle/>
          <a:p>
            <a:r>
              <a:rPr lang="de-CH" sz="2400" dirty="0"/>
              <a:t>Alkohol fördert zudem den Muskelabbau</a:t>
            </a:r>
          </a:p>
        </p:txBody>
      </p:sp>
      <p:sp>
        <p:nvSpPr>
          <p:cNvPr id="3" name="Rechteck 2">
            <a:extLst>
              <a:ext uri="{FF2B5EF4-FFF2-40B4-BE49-F238E27FC236}">
                <a16:creationId xmlns:a16="http://schemas.microsoft.com/office/drawing/2014/main" id="{B6927611-1128-0EEA-48F2-62824DE8C144}"/>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Pfeil: nach rechts 8">
            <a:extLst>
              <a:ext uri="{FF2B5EF4-FFF2-40B4-BE49-F238E27FC236}">
                <a16:creationId xmlns:a16="http://schemas.microsoft.com/office/drawing/2014/main" id="{814171CD-EF7D-3CC7-EDDF-0E2E9B51D01B}"/>
              </a:ext>
            </a:extLst>
          </p:cNvPr>
          <p:cNvSpPr/>
          <p:nvPr/>
        </p:nvSpPr>
        <p:spPr>
          <a:xfrm>
            <a:off x="432794" y="1404277"/>
            <a:ext cx="508805" cy="461665"/>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Pfeil: nach rechts 11">
            <a:extLst>
              <a:ext uri="{FF2B5EF4-FFF2-40B4-BE49-F238E27FC236}">
                <a16:creationId xmlns:a16="http://schemas.microsoft.com/office/drawing/2014/main" id="{823B7AFC-DBEC-B65F-D01F-F7ADE8048B0B}"/>
              </a:ext>
            </a:extLst>
          </p:cNvPr>
          <p:cNvSpPr/>
          <p:nvPr/>
        </p:nvSpPr>
        <p:spPr>
          <a:xfrm>
            <a:off x="433045" y="5389381"/>
            <a:ext cx="508805" cy="461665"/>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Pfeil: nach rechts 12">
            <a:extLst>
              <a:ext uri="{FF2B5EF4-FFF2-40B4-BE49-F238E27FC236}">
                <a16:creationId xmlns:a16="http://schemas.microsoft.com/office/drawing/2014/main" id="{73E22D5D-42C1-7105-673D-5E44B9B1E217}"/>
              </a:ext>
            </a:extLst>
          </p:cNvPr>
          <p:cNvSpPr/>
          <p:nvPr/>
        </p:nvSpPr>
        <p:spPr>
          <a:xfrm>
            <a:off x="432796" y="4489062"/>
            <a:ext cx="508805" cy="461665"/>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Pfeil: nach rechts 13">
            <a:extLst>
              <a:ext uri="{FF2B5EF4-FFF2-40B4-BE49-F238E27FC236}">
                <a16:creationId xmlns:a16="http://schemas.microsoft.com/office/drawing/2014/main" id="{24CC31FC-8B77-709E-82C4-2BB335A0FD24}"/>
              </a:ext>
            </a:extLst>
          </p:cNvPr>
          <p:cNvSpPr/>
          <p:nvPr/>
        </p:nvSpPr>
        <p:spPr>
          <a:xfrm>
            <a:off x="432795" y="3961451"/>
            <a:ext cx="508805" cy="461665"/>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Pfeil: nach rechts 15">
            <a:extLst>
              <a:ext uri="{FF2B5EF4-FFF2-40B4-BE49-F238E27FC236}">
                <a16:creationId xmlns:a16="http://schemas.microsoft.com/office/drawing/2014/main" id="{1EB4D397-3599-AA58-0FF6-C9BF0A9A93E7}"/>
              </a:ext>
            </a:extLst>
          </p:cNvPr>
          <p:cNvSpPr/>
          <p:nvPr/>
        </p:nvSpPr>
        <p:spPr>
          <a:xfrm>
            <a:off x="432795" y="3416211"/>
            <a:ext cx="508805" cy="461665"/>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Pfeil: nach rechts 16">
            <a:extLst>
              <a:ext uri="{FF2B5EF4-FFF2-40B4-BE49-F238E27FC236}">
                <a16:creationId xmlns:a16="http://schemas.microsoft.com/office/drawing/2014/main" id="{4F2B18B9-CEA8-A810-3FEC-52FB65767777}"/>
              </a:ext>
            </a:extLst>
          </p:cNvPr>
          <p:cNvSpPr/>
          <p:nvPr/>
        </p:nvSpPr>
        <p:spPr>
          <a:xfrm>
            <a:off x="432794" y="2867493"/>
            <a:ext cx="508805" cy="461665"/>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76301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5" grpId="0"/>
      <p:bldP spid="2" grpId="0"/>
      <p:bldP spid="9" grpId="0" animBg="1"/>
      <p:bldP spid="12" grpId="0" animBg="1"/>
      <p:bldP spid="13" grpId="0" animBg="1"/>
      <p:bldP spid="14"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6F661E-2B44-88AA-31D3-151B3874F7E7}"/>
              </a:ext>
            </a:extLst>
          </p:cNvPr>
          <p:cNvSpPr>
            <a:spLocks noGrp="1"/>
          </p:cNvSpPr>
          <p:nvPr>
            <p:ph type="title"/>
          </p:nvPr>
        </p:nvSpPr>
        <p:spPr>
          <a:xfrm>
            <a:off x="233264" y="3602796"/>
            <a:ext cx="11569959" cy="1325563"/>
          </a:xfrm>
        </p:spPr>
        <p:txBody>
          <a:bodyPr>
            <a:noAutofit/>
          </a:bodyPr>
          <a:lstStyle/>
          <a:p>
            <a:pPr algn="ctr"/>
            <a:r>
              <a:rPr lang="de-CH" sz="6000" b="1" dirty="0">
                <a:solidFill>
                  <a:srgbClr val="92D050"/>
                </a:solidFill>
              </a:rPr>
              <a:t>Die Wechseljahre sollten die Lebensqualität keiner Frau beeinträchtigen. Sie sollten nur ein Wechsel zu einem anderen, neuen Lebensabschnitt darstellen.</a:t>
            </a:r>
            <a:br>
              <a:rPr lang="de-CH" sz="6000" b="1" dirty="0">
                <a:solidFill>
                  <a:srgbClr val="92D050"/>
                </a:solidFill>
              </a:rPr>
            </a:br>
            <a:endParaRPr lang="de-CH" sz="6000" b="1" dirty="0">
              <a:solidFill>
                <a:srgbClr val="92D050"/>
              </a:solidFill>
            </a:endParaRPr>
          </a:p>
        </p:txBody>
      </p:sp>
      <p:sp>
        <p:nvSpPr>
          <p:cNvPr id="4" name="Freihandform: Form 3">
            <a:extLst>
              <a:ext uri="{FF2B5EF4-FFF2-40B4-BE49-F238E27FC236}">
                <a16:creationId xmlns:a16="http://schemas.microsoft.com/office/drawing/2014/main" id="{36B308C5-DE79-142A-ECFD-9041D9254C95}"/>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2">
            <a:extLst>
              <a:ext uri="{FF2B5EF4-FFF2-40B4-BE49-F238E27FC236}">
                <a16:creationId xmlns:a16="http://schemas.microsoft.com/office/drawing/2014/main" id="{27F74445-44FC-86D9-FE6D-B7FBEE0C67AE}"/>
              </a:ext>
            </a:extLst>
          </p:cNvPr>
          <p:cNvSpPr txBox="1">
            <a:spLocks/>
          </p:cNvSpPr>
          <p:nvPr/>
        </p:nvSpPr>
        <p:spPr>
          <a:xfrm>
            <a:off x="-77756" y="791162"/>
            <a:ext cx="12192000" cy="7755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de-CH" sz="2800" b="1" dirty="0">
              <a:solidFill>
                <a:srgbClr val="767171"/>
              </a:solidFill>
              <a:latin typeface="+mn-lt"/>
            </a:endParaRPr>
          </a:p>
          <a:p>
            <a:pPr algn="ctr"/>
            <a:endParaRPr lang="de-DE" sz="2800" b="1" dirty="0">
              <a:solidFill>
                <a:srgbClr val="767171"/>
              </a:solidFill>
              <a:latin typeface="+mn-lt"/>
            </a:endParaRPr>
          </a:p>
        </p:txBody>
      </p:sp>
      <p:sp>
        <p:nvSpPr>
          <p:cNvPr id="7" name="Titel 2">
            <a:extLst>
              <a:ext uri="{FF2B5EF4-FFF2-40B4-BE49-F238E27FC236}">
                <a16:creationId xmlns:a16="http://schemas.microsoft.com/office/drawing/2014/main" id="{2C8C4CF2-7B09-CEFE-CE55-CD233D69EEC0}"/>
              </a:ext>
            </a:extLst>
          </p:cNvPr>
          <p:cNvSpPr txBox="1">
            <a:spLocks/>
          </p:cNvSpPr>
          <p:nvPr/>
        </p:nvSpPr>
        <p:spPr>
          <a:xfrm>
            <a:off x="152400" y="367301"/>
            <a:ext cx="12192000" cy="7755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de-CH" sz="2800" b="1" dirty="0">
              <a:solidFill>
                <a:srgbClr val="767171"/>
              </a:solidFill>
              <a:latin typeface="+mn-lt"/>
            </a:endParaRPr>
          </a:p>
          <a:p>
            <a:pPr algn="ctr"/>
            <a:endParaRPr lang="de-DE" sz="2800" b="1" dirty="0">
              <a:solidFill>
                <a:srgbClr val="767171"/>
              </a:solidFill>
              <a:latin typeface="+mn-lt"/>
            </a:endParaRPr>
          </a:p>
        </p:txBody>
      </p:sp>
    </p:spTree>
    <p:extLst>
      <p:ext uri="{BB962C8B-B14F-4D97-AF65-F5344CB8AC3E}">
        <p14:creationId xmlns:p14="http://schemas.microsoft.com/office/powerpoint/2010/main" val="389873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ihandform: Form 3">
            <a:extLst>
              <a:ext uri="{FF2B5EF4-FFF2-40B4-BE49-F238E27FC236}">
                <a16:creationId xmlns:a16="http://schemas.microsoft.com/office/drawing/2014/main" id="{840D0889-55B5-30DA-3A5A-334FC3A76725}"/>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2">
            <a:extLst>
              <a:ext uri="{FF2B5EF4-FFF2-40B4-BE49-F238E27FC236}">
                <a16:creationId xmlns:a16="http://schemas.microsoft.com/office/drawing/2014/main" id="{474422E5-B8FF-8CA1-725C-31D3601A3DA4}"/>
              </a:ext>
            </a:extLst>
          </p:cNvPr>
          <p:cNvSpPr>
            <a:spLocks noGrp="1"/>
          </p:cNvSpPr>
          <p:nvPr>
            <p:ph type="title"/>
          </p:nvPr>
        </p:nvSpPr>
        <p:spPr>
          <a:xfrm>
            <a:off x="0" y="214901"/>
            <a:ext cx="12192000" cy="387798"/>
          </a:xfrm>
        </p:spPr>
        <p:txBody>
          <a:bodyPr>
            <a:noAutofit/>
          </a:bodyPr>
          <a:lstStyle/>
          <a:p>
            <a:pPr algn="ctr"/>
            <a:r>
              <a:rPr lang="de-CH" sz="3600" b="1" dirty="0">
                <a:solidFill>
                  <a:srgbClr val="92D050"/>
                </a:solidFill>
                <a:latin typeface="+mn-lt"/>
              </a:rPr>
              <a:t>Was sind Wechseljahre? Was passiert genau?</a:t>
            </a:r>
            <a:endParaRPr lang="de-DE" sz="3600" b="1" dirty="0">
              <a:solidFill>
                <a:srgbClr val="92D050"/>
              </a:solidFill>
              <a:latin typeface="+mn-lt"/>
            </a:endParaRPr>
          </a:p>
        </p:txBody>
      </p:sp>
      <p:pic>
        <p:nvPicPr>
          <p:cNvPr id="1028" name="Picture 4" descr="Stadien in der Wechseljahre">
            <a:extLst>
              <a:ext uri="{FF2B5EF4-FFF2-40B4-BE49-F238E27FC236}">
                <a16:creationId xmlns:a16="http://schemas.microsoft.com/office/drawing/2014/main" id="{17763BE4-CD6B-00EB-D17D-1CF4E5841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10840"/>
            <a:ext cx="10235138" cy="2826492"/>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E183C73D-3291-E873-2B75-A78A3ABCA9FD}"/>
              </a:ext>
            </a:extLst>
          </p:cNvPr>
          <p:cNvSpPr txBox="1"/>
          <p:nvPr/>
        </p:nvSpPr>
        <p:spPr>
          <a:xfrm>
            <a:off x="609600" y="3929664"/>
            <a:ext cx="10154769" cy="461665"/>
          </a:xfrm>
          <a:prstGeom prst="rect">
            <a:avLst/>
          </a:prstGeom>
          <a:noFill/>
        </p:spPr>
        <p:txBody>
          <a:bodyPr wrap="square" rtlCol="0">
            <a:spAutoFit/>
          </a:bodyPr>
          <a:lstStyle/>
          <a:p>
            <a:r>
              <a:rPr lang="de-CH" sz="2400" dirty="0"/>
              <a:t>Die Produktion der weiblichen Hormone Östrogen und Progesteron geht zurück. </a:t>
            </a:r>
          </a:p>
        </p:txBody>
      </p:sp>
      <p:sp>
        <p:nvSpPr>
          <p:cNvPr id="6" name="Textfeld 5">
            <a:extLst>
              <a:ext uri="{FF2B5EF4-FFF2-40B4-BE49-F238E27FC236}">
                <a16:creationId xmlns:a16="http://schemas.microsoft.com/office/drawing/2014/main" id="{05180427-FC8F-9293-5818-4D8BA1FD972D}"/>
              </a:ext>
            </a:extLst>
          </p:cNvPr>
          <p:cNvSpPr txBox="1"/>
          <p:nvPr/>
        </p:nvSpPr>
        <p:spPr>
          <a:xfrm>
            <a:off x="609600" y="4483661"/>
            <a:ext cx="10603014" cy="830997"/>
          </a:xfrm>
          <a:prstGeom prst="rect">
            <a:avLst/>
          </a:prstGeom>
          <a:noFill/>
        </p:spPr>
        <p:txBody>
          <a:bodyPr wrap="square" rtlCol="0">
            <a:spAutoFit/>
          </a:bodyPr>
          <a:lstStyle/>
          <a:p>
            <a:r>
              <a:rPr lang="de-CH" sz="2400" dirty="0"/>
              <a:t>Östrogen ist zuständig für Menstruationszyklusregulierung und regt das Wachstum der Gebärmutterschleimhaut an</a:t>
            </a:r>
          </a:p>
        </p:txBody>
      </p:sp>
      <p:sp>
        <p:nvSpPr>
          <p:cNvPr id="7" name="Textfeld 6">
            <a:extLst>
              <a:ext uri="{FF2B5EF4-FFF2-40B4-BE49-F238E27FC236}">
                <a16:creationId xmlns:a16="http://schemas.microsoft.com/office/drawing/2014/main" id="{E8BD2C62-22CB-9380-9E00-F7DD26A9645C}"/>
              </a:ext>
            </a:extLst>
          </p:cNvPr>
          <p:cNvSpPr txBox="1"/>
          <p:nvPr/>
        </p:nvSpPr>
        <p:spPr>
          <a:xfrm>
            <a:off x="609600" y="5283058"/>
            <a:ext cx="11679432" cy="1200329"/>
          </a:xfrm>
          <a:prstGeom prst="rect">
            <a:avLst/>
          </a:prstGeom>
          <a:noFill/>
        </p:spPr>
        <p:txBody>
          <a:bodyPr wrap="square" rtlCol="0">
            <a:spAutoFit/>
          </a:bodyPr>
          <a:lstStyle/>
          <a:p>
            <a:r>
              <a:rPr lang="de-DE" sz="2400" b="0" i="0" dirty="0">
                <a:solidFill>
                  <a:srgbClr val="212529"/>
                </a:solidFill>
                <a:effectLst/>
              </a:rPr>
              <a:t>Progesteron wird </a:t>
            </a:r>
            <a:r>
              <a:rPr lang="de-DE" sz="2400" i="0" dirty="0">
                <a:solidFill>
                  <a:srgbClr val="212529"/>
                </a:solidFill>
                <a:effectLst/>
              </a:rPr>
              <a:t>vorwiegend in den Eierstöcken (Ovarien) im sogenannten Gelbkörper hergestellt und daher auch als Gelbkörperhormon bezeichnet. Progesteron bereitet die Schwangerschaft vor und dient die Schwangerschaft aufrecht zu </a:t>
            </a:r>
            <a:r>
              <a:rPr lang="de-DE" sz="2400" b="0" i="0" dirty="0">
                <a:solidFill>
                  <a:srgbClr val="212529"/>
                </a:solidFill>
                <a:effectLst/>
              </a:rPr>
              <a:t>erhalten.</a:t>
            </a:r>
            <a:endParaRPr lang="de-CH" sz="2400" dirty="0"/>
          </a:p>
        </p:txBody>
      </p:sp>
      <p:sp>
        <p:nvSpPr>
          <p:cNvPr id="3" name="Rechteck 2">
            <a:extLst>
              <a:ext uri="{FF2B5EF4-FFF2-40B4-BE49-F238E27FC236}">
                <a16:creationId xmlns:a16="http://schemas.microsoft.com/office/drawing/2014/main" id="{1B71734F-CC0A-BE64-64AC-C2AE359B4B98}"/>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6715513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7923F50-EFB4-CC51-6A79-CD7426209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452" y="921184"/>
            <a:ext cx="8837181" cy="5721915"/>
          </a:xfrm>
          <a:prstGeom prst="rect">
            <a:avLst/>
          </a:prstGeom>
          <a:noFill/>
          <a:extLst>
            <a:ext uri="{909E8E84-426E-40DD-AFC4-6F175D3DCCD1}">
              <a14:hiddenFill xmlns:a14="http://schemas.microsoft.com/office/drawing/2010/main">
                <a:solidFill>
                  <a:srgbClr val="FFFFFF"/>
                </a:solidFill>
              </a14:hiddenFill>
            </a:ext>
          </a:extLst>
        </p:spPr>
      </p:pic>
      <p:sp>
        <p:nvSpPr>
          <p:cNvPr id="5" name="Freihandform: Form 4">
            <a:extLst>
              <a:ext uri="{FF2B5EF4-FFF2-40B4-BE49-F238E27FC236}">
                <a16:creationId xmlns:a16="http://schemas.microsoft.com/office/drawing/2014/main" id="{C640A283-7273-06A3-F389-41E819A4B1EB}"/>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 2">
            <a:extLst>
              <a:ext uri="{FF2B5EF4-FFF2-40B4-BE49-F238E27FC236}">
                <a16:creationId xmlns:a16="http://schemas.microsoft.com/office/drawing/2014/main" id="{04BEE59A-DF35-1CAF-5664-269D18466D78}"/>
              </a:ext>
            </a:extLst>
          </p:cNvPr>
          <p:cNvSpPr txBox="1">
            <a:spLocks/>
          </p:cNvSpPr>
          <p:nvPr/>
        </p:nvSpPr>
        <p:spPr>
          <a:xfrm>
            <a:off x="0" y="214901"/>
            <a:ext cx="12192000" cy="3877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accent2"/>
                </a:solidFill>
                <a:latin typeface="+mn-lt"/>
              </a:rPr>
              <a:t>Was sind Wechseljahre? Was passiert genau?</a:t>
            </a:r>
            <a:endParaRPr lang="de-DE" sz="3600" b="1" dirty="0">
              <a:solidFill>
                <a:schemeClr val="accent2"/>
              </a:solidFill>
              <a:latin typeface="+mn-lt"/>
            </a:endParaRPr>
          </a:p>
        </p:txBody>
      </p:sp>
      <p:sp>
        <p:nvSpPr>
          <p:cNvPr id="2" name="Rechteck 1">
            <a:extLst>
              <a:ext uri="{FF2B5EF4-FFF2-40B4-BE49-F238E27FC236}">
                <a16:creationId xmlns:a16="http://schemas.microsoft.com/office/drawing/2014/main" id="{65115C65-E82F-3258-2AD2-C4E6357EBD2E}"/>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663757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5B47E4A-073B-68F9-B3EE-33B95ADD8EC0}"/>
              </a:ext>
            </a:extLst>
          </p:cNvPr>
          <p:cNvSpPr>
            <a:spLocks noGrp="1"/>
          </p:cNvSpPr>
          <p:nvPr>
            <p:ph idx="1"/>
          </p:nvPr>
        </p:nvSpPr>
        <p:spPr>
          <a:xfrm>
            <a:off x="609600" y="1209806"/>
            <a:ext cx="9052249" cy="576082"/>
          </a:xfrm>
        </p:spPr>
        <p:txBody>
          <a:bodyPr>
            <a:normAutofit/>
          </a:bodyPr>
          <a:lstStyle/>
          <a:p>
            <a:pPr marL="0" indent="0">
              <a:buNone/>
            </a:pPr>
            <a:r>
              <a:rPr lang="de-CH" sz="2400" dirty="0"/>
              <a:t>Ab dem 40. Lebensjahr beginnt die Hormonreduktion</a:t>
            </a:r>
          </a:p>
        </p:txBody>
      </p:sp>
      <p:sp>
        <p:nvSpPr>
          <p:cNvPr id="4" name="Freihandform: Form 3">
            <a:extLst>
              <a:ext uri="{FF2B5EF4-FFF2-40B4-BE49-F238E27FC236}">
                <a16:creationId xmlns:a16="http://schemas.microsoft.com/office/drawing/2014/main" id="{1C6A73AD-95C6-AC47-D295-73018735B0B6}"/>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chemeClr val="accen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2">
            <a:extLst>
              <a:ext uri="{FF2B5EF4-FFF2-40B4-BE49-F238E27FC236}">
                <a16:creationId xmlns:a16="http://schemas.microsoft.com/office/drawing/2014/main" id="{30C49884-6E0F-2DE8-AB02-F7DF88E787C8}"/>
              </a:ext>
            </a:extLst>
          </p:cNvPr>
          <p:cNvSpPr txBox="1">
            <a:spLocks/>
          </p:cNvSpPr>
          <p:nvPr/>
        </p:nvSpPr>
        <p:spPr>
          <a:xfrm>
            <a:off x="0" y="214901"/>
            <a:ext cx="12192000" cy="3877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accent2"/>
                </a:solidFill>
                <a:latin typeface="+mn-lt"/>
              </a:rPr>
              <a:t>Prämenopause</a:t>
            </a:r>
            <a:endParaRPr lang="de-DE" sz="3600" b="1" dirty="0">
              <a:solidFill>
                <a:schemeClr val="accent2"/>
              </a:solidFill>
              <a:latin typeface="+mn-lt"/>
            </a:endParaRPr>
          </a:p>
        </p:txBody>
      </p:sp>
      <p:sp>
        <p:nvSpPr>
          <p:cNvPr id="6" name="Inhaltsplatzhalter 2">
            <a:extLst>
              <a:ext uri="{FF2B5EF4-FFF2-40B4-BE49-F238E27FC236}">
                <a16:creationId xmlns:a16="http://schemas.microsoft.com/office/drawing/2014/main" id="{7450DA8C-78FE-9FA5-E85D-3E77772E21E8}"/>
              </a:ext>
            </a:extLst>
          </p:cNvPr>
          <p:cNvSpPr txBox="1">
            <a:spLocks/>
          </p:cNvSpPr>
          <p:nvPr/>
        </p:nvSpPr>
        <p:spPr>
          <a:xfrm>
            <a:off x="609599" y="1785888"/>
            <a:ext cx="9803364" cy="5760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2400" dirty="0"/>
              <a:t>Der Zyklus wird sehr unregelmässig, meistens länger mit kürzeren Blutungen.</a:t>
            </a:r>
          </a:p>
        </p:txBody>
      </p:sp>
      <p:sp>
        <p:nvSpPr>
          <p:cNvPr id="7" name="Inhaltsplatzhalter 2">
            <a:extLst>
              <a:ext uri="{FF2B5EF4-FFF2-40B4-BE49-F238E27FC236}">
                <a16:creationId xmlns:a16="http://schemas.microsoft.com/office/drawing/2014/main" id="{D1F9A701-371A-D6F0-03DA-B634EE245F5C}"/>
              </a:ext>
            </a:extLst>
          </p:cNvPr>
          <p:cNvSpPr txBox="1">
            <a:spLocks/>
          </p:cNvSpPr>
          <p:nvPr/>
        </p:nvSpPr>
        <p:spPr>
          <a:xfrm>
            <a:off x="609599" y="2681036"/>
            <a:ext cx="9803364" cy="5760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2400" dirty="0"/>
              <a:t>Typische Anzeichen für den Beginn der Wechseljahre sind:</a:t>
            </a:r>
          </a:p>
        </p:txBody>
      </p:sp>
      <p:sp>
        <p:nvSpPr>
          <p:cNvPr id="8" name="Inhaltsplatzhalter 2">
            <a:extLst>
              <a:ext uri="{FF2B5EF4-FFF2-40B4-BE49-F238E27FC236}">
                <a16:creationId xmlns:a16="http://schemas.microsoft.com/office/drawing/2014/main" id="{0EDCAF0F-822A-B2EC-D464-7DB8EF5B0045}"/>
              </a:ext>
            </a:extLst>
          </p:cNvPr>
          <p:cNvSpPr txBox="1">
            <a:spLocks/>
          </p:cNvSpPr>
          <p:nvPr/>
        </p:nvSpPr>
        <p:spPr>
          <a:xfrm>
            <a:off x="609599" y="3429000"/>
            <a:ext cx="9803364" cy="5760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400" dirty="0"/>
              <a:t>Erhöhte Reizbarkeit und Stimmungsschwankungen</a:t>
            </a:r>
          </a:p>
          <a:p>
            <a:r>
              <a:rPr lang="de-CH" sz="2400" dirty="0"/>
              <a:t>Spannungsgefühle in der Brust</a:t>
            </a:r>
          </a:p>
          <a:p>
            <a:r>
              <a:rPr lang="de-CH" sz="2400" dirty="0"/>
              <a:t>Wassereinlagerungen</a:t>
            </a:r>
          </a:p>
          <a:p>
            <a:r>
              <a:rPr lang="de-CH" sz="2400" dirty="0"/>
              <a:t>Gewichtszunahme</a:t>
            </a:r>
          </a:p>
          <a:p>
            <a:r>
              <a:rPr lang="de-CH" sz="2400" dirty="0"/>
              <a:t>Gelenkschmerzen</a:t>
            </a:r>
          </a:p>
          <a:p>
            <a:r>
              <a:rPr lang="de-CH" sz="2400" dirty="0"/>
              <a:t>Migräne</a:t>
            </a:r>
          </a:p>
          <a:p>
            <a:r>
              <a:rPr lang="de-CH" sz="2400" dirty="0" err="1"/>
              <a:t>Schildddrüsenprobleme</a:t>
            </a:r>
            <a:endParaRPr lang="de-CH" sz="2400" dirty="0"/>
          </a:p>
        </p:txBody>
      </p:sp>
      <p:pic>
        <p:nvPicPr>
          <p:cNvPr id="1026" name="Picture 2" descr="Diese Tipps helfen bei Beschwerden in den Wechseljahren - Ökopharm 44">
            <a:extLst>
              <a:ext uri="{FF2B5EF4-FFF2-40B4-BE49-F238E27FC236}">
                <a16:creationId xmlns:a16="http://schemas.microsoft.com/office/drawing/2014/main" id="{22721916-6B7B-16B2-34EC-ED5D07D19E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9886" y="3639603"/>
            <a:ext cx="4761721" cy="2976075"/>
          </a:xfrm>
          <a:prstGeom prst="rect">
            <a:avLst/>
          </a:prstGeom>
          <a:noFill/>
          <a:extLst>
            <a:ext uri="{909E8E84-426E-40DD-AFC4-6F175D3DCCD1}">
              <a14:hiddenFill xmlns:a14="http://schemas.microsoft.com/office/drawing/2010/main">
                <a:solidFill>
                  <a:srgbClr val="FFFFFF"/>
                </a:solidFill>
              </a14:hiddenFill>
            </a:ext>
          </a:extLst>
        </p:spPr>
      </p:pic>
      <p:sp>
        <p:nvSpPr>
          <p:cNvPr id="10" name="Pfeil: nach unten 9">
            <a:extLst>
              <a:ext uri="{FF2B5EF4-FFF2-40B4-BE49-F238E27FC236}">
                <a16:creationId xmlns:a16="http://schemas.microsoft.com/office/drawing/2014/main" id="{D82F4586-749F-E4D4-481F-16EA8B19FB1B}"/>
              </a:ext>
            </a:extLst>
          </p:cNvPr>
          <p:cNvSpPr/>
          <p:nvPr/>
        </p:nvSpPr>
        <p:spPr>
          <a:xfrm>
            <a:off x="8098972" y="3312027"/>
            <a:ext cx="699796" cy="1725386"/>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Rechteck 1">
            <a:extLst>
              <a:ext uri="{FF2B5EF4-FFF2-40B4-BE49-F238E27FC236}">
                <a16:creationId xmlns:a16="http://schemas.microsoft.com/office/drawing/2014/main" id="{600E8E03-16AA-A14E-465B-809F51E8CAFD}"/>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63529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ihandform: Form 3">
            <a:extLst>
              <a:ext uri="{FF2B5EF4-FFF2-40B4-BE49-F238E27FC236}">
                <a16:creationId xmlns:a16="http://schemas.microsoft.com/office/drawing/2014/main" id="{A9F371A5-1A2B-473F-FD62-CD2428E211AD}"/>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2">
            <a:extLst>
              <a:ext uri="{FF2B5EF4-FFF2-40B4-BE49-F238E27FC236}">
                <a16:creationId xmlns:a16="http://schemas.microsoft.com/office/drawing/2014/main" id="{B4FA6D85-6577-6096-5F0E-52317AFCF7C9}"/>
              </a:ext>
            </a:extLst>
          </p:cNvPr>
          <p:cNvSpPr txBox="1">
            <a:spLocks/>
          </p:cNvSpPr>
          <p:nvPr/>
        </p:nvSpPr>
        <p:spPr>
          <a:xfrm>
            <a:off x="0" y="-41332"/>
            <a:ext cx="12192000" cy="94409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err="1">
                <a:solidFill>
                  <a:schemeClr val="accent2"/>
                </a:solidFill>
                <a:latin typeface="+mn-lt"/>
              </a:rPr>
              <a:t>Perimenopause</a:t>
            </a:r>
            <a:endParaRPr lang="de-DE" sz="3600" b="1" dirty="0">
              <a:solidFill>
                <a:schemeClr val="accent2"/>
              </a:solidFill>
              <a:latin typeface="+mn-lt"/>
            </a:endParaRPr>
          </a:p>
        </p:txBody>
      </p:sp>
      <p:pic>
        <p:nvPicPr>
          <p:cNvPr id="6" name="Picture 2" descr="Diese Tipps helfen bei Beschwerden in den Wechseljahren - Ökopharm 44">
            <a:extLst>
              <a:ext uri="{FF2B5EF4-FFF2-40B4-BE49-F238E27FC236}">
                <a16:creationId xmlns:a16="http://schemas.microsoft.com/office/drawing/2014/main" id="{4BBA8BE2-F0DD-E848-011F-C2C6261B1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709" y="1841398"/>
            <a:ext cx="4761721" cy="2976075"/>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6F2D5343-095C-1B76-1DAA-332DDE5D3B74}"/>
              </a:ext>
            </a:extLst>
          </p:cNvPr>
          <p:cNvSpPr txBox="1"/>
          <p:nvPr/>
        </p:nvSpPr>
        <p:spPr>
          <a:xfrm>
            <a:off x="333570" y="1255168"/>
            <a:ext cx="6776358" cy="1200329"/>
          </a:xfrm>
          <a:prstGeom prst="rect">
            <a:avLst/>
          </a:prstGeom>
          <a:noFill/>
        </p:spPr>
        <p:txBody>
          <a:bodyPr wrap="square">
            <a:spAutoFit/>
          </a:bodyPr>
          <a:lstStyle/>
          <a:p>
            <a:pPr marL="0" indent="0">
              <a:buNone/>
            </a:pPr>
            <a:r>
              <a:rPr lang="de-DE" sz="2400" b="0" i="0" dirty="0">
                <a:solidFill>
                  <a:srgbClr val="202124"/>
                </a:solidFill>
                <a:effectLst/>
              </a:rPr>
              <a:t>Die Phase ein bis zwei Jahre vor und bis zu einem Jahr nach der letzten Regelblutung wird als </a:t>
            </a:r>
            <a:r>
              <a:rPr lang="de-DE" sz="2400" b="0" i="0" dirty="0" err="1">
                <a:solidFill>
                  <a:srgbClr val="202124"/>
                </a:solidFill>
                <a:effectLst/>
              </a:rPr>
              <a:t>Perimenopause</a:t>
            </a:r>
            <a:r>
              <a:rPr lang="de-DE" sz="2400" b="0" i="0" dirty="0">
                <a:solidFill>
                  <a:srgbClr val="202124"/>
                </a:solidFill>
                <a:effectLst/>
              </a:rPr>
              <a:t> bezeichnet.</a:t>
            </a:r>
            <a:endParaRPr lang="de-CH" sz="2400" dirty="0"/>
          </a:p>
        </p:txBody>
      </p:sp>
      <p:sp>
        <p:nvSpPr>
          <p:cNvPr id="11" name="Textfeld 10">
            <a:extLst>
              <a:ext uri="{FF2B5EF4-FFF2-40B4-BE49-F238E27FC236}">
                <a16:creationId xmlns:a16="http://schemas.microsoft.com/office/drawing/2014/main" id="{537DC6DD-97AF-DC4A-7B77-01D8F374DE85}"/>
              </a:ext>
            </a:extLst>
          </p:cNvPr>
          <p:cNvSpPr txBox="1"/>
          <p:nvPr/>
        </p:nvSpPr>
        <p:spPr>
          <a:xfrm>
            <a:off x="333570" y="2551668"/>
            <a:ext cx="6097554" cy="830997"/>
          </a:xfrm>
          <a:prstGeom prst="rect">
            <a:avLst/>
          </a:prstGeom>
          <a:noFill/>
        </p:spPr>
        <p:txBody>
          <a:bodyPr wrap="square">
            <a:spAutoFit/>
          </a:bodyPr>
          <a:lstStyle/>
          <a:p>
            <a:r>
              <a:rPr lang="de-DE" sz="2400" dirty="0">
                <a:solidFill>
                  <a:srgbClr val="202124"/>
                </a:solidFill>
              </a:rPr>
              <a:t>Die Abstände zwischen den immer schwächer werdenden Regelblutungen werden größer </a:t>
            </a:r>
            <a:endParaRPr lang="de-CH" sz="2400" dirty="0">
              <a:solidFill>
                <a:srgbClr val="202124"/>
              </a:solidFill>
            </a:endParaRPr>
          </a:p>
        </p:txBody>
      </p:sp>
      <p:sp>
        <p:nvSpPr>
          <p:cNvPr id="13" name="Textfeld 12">
            <a:extLst>
              <a:ext uri="{FF2B5EF4-FFF2-40B4-BE49-F238E27FC236}">
                <a16:creationId xmlns:a16="http://schemas.microsoft.com/office/drawing/2014/main" id="{62231E8D-3FA4-C7C9-91EC-848869D80645}"/>
              </a:ext>
            </a:extLst>
          </p:cNvPr>
          <p:cNvSpPr txBox="1"/>
          <p:nvPr/>
        </p:nvSpPr>
        <p:spPr>
          <a:xfrm>
            <a:off x="333570" y="3453677"/>
            <a:ext cx="6097554" cy="1569660"/>
          </a:xfrm>
          <a:prstGeom prst="rect">
            <a:avLst/>
          </a:prstGeom>
          <a:noFill/>
        </p:spPr>
        <p:txBody>
          <a:bodyPr wrap="square">
            <a:spAutoFit/>
          </a:bodyPr>
          <a:lstStyle/>
          <a:p>
            <a:r>
              <a:rPr lang="de-DE" sz="2400" dirty="0">
                <a:solidFill>
                  <a:srgbClr val="202124"/>
                </a:solidFill>
              </a:rPr>
              <a:t>Speziell in dieser Zeit, die den eigentlichen "Wechsel" markiert, kennen viele Frauen eine Zunahme der Beschwerden, die jetzt auch am stärksten auftreten.</a:t>
            </a:r>
            <a:endParaRPr lang="de-CH" sz="2400" dirty="0">
              <a:solidFill>
                <a:srgbClr val="202124"/>
              </a:solidFill>
            </a:endParaRPr>
          </a:p>
        </p:txBody>
      </p:sp>
      <p:sp>
        <p:nvSpPr>
          <p:cNvPr id="14" name="Textfeld 13">
            <a:extLst>
              <a:ext uri="{FF2B5EF4-FFF2-40B4-BE49-F238E27FC236}">
                <a16:creationId xmlns:a16="http://schemas.microsoft.com/office/drawing/2014/main" id="{C6782A02-3B4A-A3E0-8490-49848602FB3E}"/>
              </a:ext>
            </a:extLst>
          </p:cNvPr>
          <p:cNvSpPr txBox="1"/>
          <p:nvPr/>
        </p:nvSpPr>
        <p:spPr>
          <a:xfrm>
            <a:off x="333570" y="5236260"/>
            <a:ext cx="6097554" cy="1200329"/>
          </a:xfrm>
          <a:prstGeom prst="rect">
            <a:avLst/>
          </a:prstGeom>
          <a:noFill/>
        </p:spPr>
        <p:txBody>
          <a:bodyPr wrap="square" rtlCol="0">
            <a:spAutoFit/>
          </a:bodyPr>
          <a:lstStyle/>
          <a:p>
            <a:r>
              <a:rPr lang="de-CH" sz="2400" dirty="0" err="1">
                <a:solidFill>
                  <a:srgbClr val="202124"/>
                </a:solidFill>
              </a:rPr>
              <a:t>Klassiche</a:t>
            </a:r>
            <a:r>
              <a:rPr lang="de-CH" sz="2400" dirty="0">
                <a:solidFill>
                  <a:srgbClr val="202124"/>
                </a:solidFill>
              </a:rPr>
              <a:t> Wechseljahr Symptome treten auf. Wallungen, Herz-Kreislauf, trockene Haut, erhöhter Harndrang, Libido Verlust.</a:t>
            </a:r>
          </a:p>
        </p:txBody>
      </p:sp>
      <p:sp>
        <p:nvSpPr>
          <p:cNvPr id="15" name="Pfeil: nach unten 14">
            <a:extLst>
              <a:ext uri="{FF2B5EF4-FFF2-40B4-BE49-F238E27FC236}">
                <a16:creationId xmlns:a16="http://schemas.microsoft.com/office/drawing/2014/main" id="{9CE7B193-CEB1-D3EA-7C88-F9C3B9215B39}"/>
              </a:ext>
            </a:extLst>
          </p:cNvPr>
          <p:cNvSpPr/>
          <p:nvPr/>
        </p:nvSpPr>
        <p:spPr>
          <a:xfrm flipV="1">
            <a:off x="8864083" y="4347552"/>
            <a:ext cx="699796" cy="1708620"/>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Rechteck 1">
            <a:extLst>
              <a:ext uri="{FF2B5EF4-FFF2-40B4-BE49-F238E27FC236}">
                <a16:creationId xmlns:a16="http://schemas.microsoft.com/office/drawing/2014/main" id="{69B701FB-2895-6F3F-7460-CCC84937D476}"/>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46145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reihandform: Form 3">
            <a:extLst>
              <a:ext uri="{FF2B5EF4-FFF2-40B4-BE49-F238E27FC236}">
                <a16:creationId xmlns:a16="http://schemas.microsoft.com/office/drawing/2014/main" id="{B91C288D-59C7-AC7F-D9A7-FCBA88B73F39}"/>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2">
            <a:extLst>
              <a:ext uri="{FF2B5EF4-FFF2-40B4-BE49-F238E27FC236}">
                <a16:creationId xmlns:a16="http://schemas.microsoft.com/office/drawing/2014/main" id="{C096B1FE-E0DB-AE11-0107-141F7CD9FB98}"/>
              </a:ext>
            </a:extLst>
          </p:cNvPr>
          <p:cNvSpPr txBox="1">
            <a:spLocks/>
          </p:cNvSpPr>
          <p:nvPr/>
        </p:nvSpPr>
        <p:spPr>
          <a:xfrm>
            <a:off x="24964" y="0"/>
            <a:ext cx="12192000" cy="10843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accent2"/>
                </a:solidFill>
                <a:latin typeface="+mn-lt"/>
              </a:rPr>
              <a:t>Menopause</a:t>
            </a:r>
          </a:p>
        </p:txBody>
      </p:sp>
      <p:pic>
        <p:nvPicPr>
          <p:cNvPr id="6" name="Picture 2" descr="Diese Tipps helfen bei Beschwerden in den Wechseljahren - Ökopharm 44">
            <a:extLst>
              <a:ext uri="{FF2B5EF4-FFF2-40B4-BE49-F238E27FC236}">
                <a16:creationId xmlns:a16="http://schemas.microsoft.com/office/drawing/2014/main" id="{1C32AC7C-A797-42E8-E6FF-B416D49FF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1947" y="2009550"/>
            <a:ext cx="5567652" cy="3479782"/>
          </a:xfrm>
          <a:prstGeom prst="rect">
            <a:avLst/>
          </a:prstGeom>
          <a:noFill/>
          <a:extLst>
            <a:ext uri="{909E8E84-426E-40DD-AFC4-6F175D3DCCD1}">
              <a14:hiddenFill xmlns:a14="http://schemas.microsoft.com/office/drawing/2010/main">
                <a:solidFill>
                  <a:srgbClr val="FFFFFF"/>
                </a:solidFill>
              </a14:hiddenFill>
            </a:ext>
          </a:extLst>
        </p:spPr>
      </p:pic>
      <p:sp>
        <p:nvSpPr>
          <p:cNvPr id="7" name="Pfeil: nach unten 6">
            <a:extLst>
              <a:ext uri="{FF2B5EF4-FFF2-40B4-BE49-F238E27FC236}">
                <a16:creationId xmlns:a16="http://schemas.microsoft.com/office/drawing/2014/main" id="{060EFCCE-B813-D89F-12D8-4AFBEE6D7CCC}"/>
              </a:ext>
            </a:extLst>
          </p:cNvPr>
          <p:cNvSpPr/>
          <p:nvPr/>
        </p:nvSpPr>
        <p:spPr>
          <a:xfrm flipV="1">
            <a:off x="8742784" y="4705934"/>
            <a:ext cx="699796" cy="1708620"/>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a:extLst>
              <a:ext uri="{FF2B5EF4-FFF2-40B4-BE49-F238E27FC236}">
                <a16:creationId xmlns:a16="http://schemas.microsoft.com/office/drawing/2014/main" id="{B280D0D2-4C1E-ED12-80AD-1AAE5CA3E66A}"/>
              </a:ext>
            </a:extLst>
          </p:cNvPr>
          <p:cNvSpPr txBox="1"/>
          <p:nvPr/>
        </p:nvSpPr>
        <p:spPr>
          <a:xfrm>
            <a:off x="230933" y="2363966"/>
            <a:ext cx="6097554" cy="3046988"/>
          </a:xfrm>
          <a:prstGeom prst="rect">
            <a:avLst/>
          </a:prstGeom>
          <a:noFill/>
        </p:spPr>
        <p:txBody>
          <a:bodyPr wrap="square">
            <a:spAutoFit/>
          </a:bodyPr>
          <a:lstStyle/>
          <a:p>
            <a:r>
              <a:rPr lang="de-DE" sz="2400" b="0" i="0" dirty="0">
                <a:solidFill>
                  <a:srgbClr val="202124"/>
                </a:solidFill>
                <a:effectLst/>
              </a:rPr>
              <a:t>Als Menopause wird der Zeitpunkt der letzten Periode und damit der Beginn der Unfruchtbarkeit bezeichnet. Im Durchschnitt sind Frauen bei ihrer letzten Regelblutung 51 Jahre alt. Der genaue Zeitpunkt der Menopause lässt sich jedoch erst rückwirkend definieren, wenn ein Jahr lang keine Monatsblutung erfolgt ist.</a:t>
            </a:r>
            <a:endParaRPr lang="de-CH" sz="2400" dirty="0"/>
          </a:p>
        </p:txBody>
      </p:sp>
      <p:sp>
        <p:nvSpPr>
          <p:cNvPr id="2" name="Rechteck 1">
            <a:extLst>
              <a:ext uri="{FF2B5EF4-FFF2-40B4-BE49-F238E27FC236}">
                <a16:creationId xmlns:a16="http://schemas.microsoft.com/office/drawing/2014/main" id="{676F607E-C6AD-9BFE-967D-0DD4FFB588D0}"/>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4503584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ihandform: Form 3">
            <a:extLst>
              <a:ext uri="{FF2B5EF4-FFF2-40B4-BE49-F238E27FC236}">
                <a16:creationId xmlns:a16="http://schemas.microsoft.com/office/drawing/2014/main" id="{F85F6E52-BAC3-6CE3-5272-E1ECD94DA75B}"/>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2">
            <a:extLst>
              <a:ext uri="{FF2B5EF4-FFF2-40B4-BE49-F238E27FC236}">
                <a16:creationId xmlns:a16="http://schemas.microsoft.com/office/drawing/2014/main" id="{2512DEF7-34D1-AB35-F125-75DC576DC1D8}"/>
              </a:ext>
            </a:extLst>
          </p:cNvPr>
          <p:cNvSpPr txBox="1">
            <a:spLocks/>
          </p:cNvSpPr>
          <p:nvPr/>
        </p:nvSpPr>
        <p:spPr>
          <a:xfrm>
            <a:off x="136188" y="116342"/>
            <a:ext cx="12192000" cy="69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accent2"/>
                </a:solidFill>
                <a:latin typeface="+mn-lt"/>
              </a:rPr>
              <a:t>Postmenopause</a:t>
            </a:r>
            <a:endParaRPr lang="de-DE" sz="3600" b="1" dirty="0">
              <a:solidFill>
                <a:schemeClr val="accent2"/>
              </a:solidFill>
              <a:latin typeface="+mn-lt"/>
            </a:endParaRPr>
          </a:p>
        </p:txBody>
      </p:sp>
      <p:pic>
        <p:nvPicPr>
          <p:cNvPr id="6" name="Picture 2" descr="Diese Tipps helfen bei Beschwerden in den Wechseljahren - Ökopharm 44">
            <a:extLst>
              <a:ext uri="{FF2B5EF4-FFF2-40B4-BE49-F238E27FC236}">
                <a16:creationId xmlns:a16="http://schemas.microsoft.com/office/drawing/2014/main" id="{0BB7BD95-D5B7-78D7-DF9A-F1454CDB0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1853" y="2592904"/>
            <a:ext cx="4761721" cy="2976075"/>
          </a:xfrm>
          <a:prstGeom prst="rect">
            <a:avLst/>
          </a:prstGeom>
          <a:noFill/>
          <a:extLst>
            <a:ext uri="{909E8E84-426E-40DD-AFC4-6F175D3DCCD1}">
              <a14:hiddenFill xmlns:a14="http://schemas.microsoft.com/office/drawing/2010/main">
                <a:solidFill>
                  <a:srgbClr val="FFFFFF"/>
                </a:solidFill>
              </a14:hiddenFill>
            </a:ext>
          </a:extLst>
        </p:spPr>
      </p:pic>
      <p:sp>
        <p:nvSpPr>
          <p:cNvPr id="7" name="Pfeil: nach unten 6">
            <a:extLst>
              <a:ext uri="{FF2B5EF4-FFF2-40B4-BE49-F238E27FC236}">
                <a16:creationId xmlns:a16="http://schemas.microsoft.com/office/drawing/2014/main" id="{E4862228-690D-AC67-7D16-ED33767A52E9}"/>
              </a:ext>
            </a:extLst>
          </p:cNvPr>
          <p:cNvSpPr/>
          <p:nvPr/>
        </p:nvSpPr>
        <p:spPr>
          <a:xfrm flipV="1">
            <a:off x="10263674" y="4934479"/>
            <a:ext cx="699796" cy="1708620"/>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a:extLst>
              <a:ext uri="{FF2B5EF4-FFF2-40B4-BE49-F238E27FC236}">
                <a16:creationId xmlns:a16="http://schemas.microsoft.com/office/drawing/2014/main" id="{A189F7F7-6667-0803-71D5-1E0E0EF5085E}"/>
              </a:ext>
            </a:extLst>
          </p:cNvPr>
          <p:cNvSpPr txBox="1"/>
          <p:nvPr/>
        </p:nvSpPr>
        <p:spPr>
          <a:xfrm>
            <a:off x="609600" y="1023244"/>
            <a:ext cx="10904376" cy="1569660"/>
          </a:xfrm>
          <a:prstGeom prst="rect">
            <a:avLst/>
          </a:prstGeom>
          <a:noFill/>
        </p:spPr>
        <p:txBody>
          <a:bodyPr wrap="square">
            <a:spAutoFit/>
          </a:bodyPr>
          <a:lstStyle/>
          <a:p>
            <a:r>
              <a:rPr lang="de-DE" sz="2400" b="0" i="0" dirty="0">
                <a:solidFill>
                  <a:srgbClr val="202124"/>
                </a:solidFill>
                <a:effectLst/>
              </a:rPr>
              <a:t>Zwölf Monate nach der letzten Regelblutung beginnt die Postmenopause. In dieser Phase kommt der Hormonhaushalt im weiblichen Körper langsam wieder zur Ruhe, da er sich auf einem neuen Niveau einpendelt. Meist bessern sich damit auch die typischen Beschwerden wie Hitzewallungen und Schweißausbrüche</a:t>
            </a:r>
            <a:endParaRPr lang="de-CH" sz="2400" dirty="0"/>
          </a:p>
        </p:txBody>
      </p:sp>
      <p:sp>
        <p:nvSpPr>
          <p:cNvPr id="11" name="Textfeld 10">
            <a:extLst>
              <a:ext uri="{FF2B5EF4-FFF2-40B4-BE49-F238E27FC236}">
                <a16:creationId xmlns:a16="http://schemas.microsoft.com/office/drawing/2014/main" id="{8FA31EF8-3DB6-7539-18D0-374B340E8739}"/>
              </a:ext>
            </a:extLst>
          </p:cNvPr>
          <p:cNvSpPr txBox="1"/>
          <p:nvPr/>
        </p:nvSpPr>
        <p:spPr>
          <a:xfrm>
            <a:off x="609600" y="2704618"/>
            <a:ext cx="6097554" cy="1200329"/>
          </a:xfrm>
          <a:prstGeom prst="rect">
            <a:avLst/>
          </a:prstGeom>
          <a:noFill/>
        </p:spPr>
        <p:txBody>
          <a:bodyPr wrap="square">
            <a:spAutoFit/>
          </a:bodyPr>
          <a:lstStyle/>
          <a:p>
            <a:r>
              <a:rPr lang="de-DE" sz="2400" b="0" i="0" dirty="0">
                <a:solidFill>
                  <a:srgbClr val="202124"/>
                </a:solidFill>
                <a:effectLst/>
              </a:rPr>
              <a:t>Dafür haben manche Frauen aufgrund der niedrigen Östrogenkonzentration mit neuen Beschwerden zu kämpfen.</a:t>
            </a:r>
            <a:endParaRPr lang="de-CH" sz="2400" dirty="0"/>
          </a:p>
        </p:txBody>
      </p:sp>
      <p:sp>
        <p:nvSpPr>
          <p:cNvPr id="12" name="Textfeld 11">
            <a:extLst>
              <a:ext uri="{FF2B5EF4-FFF2-40B4-BE49-F238E27FC236}">
                <a16:creationId xmlns:a16="http://schemas.microsoft.com/office/drawing/2014/main" id="{6D2F3E5B-04D0-0C27-9EF0-8FAC65D93DCB}"/>
              </a:ext>
            </a:extLst>
          </p:cNvPr>
          <p:cNvSpPr txBox="1"/>
          <p:nvPr/>
        </p:nvSpPr>
        <p:spPr>
          <a:xfrm>
            <a:off x="609600" y="4368650"/>
            <a:ext cx="5514651" cy="1569660"/>
          </a:xfrm>
          <a:prstGeom prst="rect">
            <a:avLst/>
          </a:prstGeom>
          <a:noFill/>
        </p:spPr>
        <p:txBody>
          <a:bodyPr wrap="none" rtlCol="0">
            <a:spAutoFit/>
          </a:bodyPr>
          <a:lstStyle/>
          <a:p>
            <a:pPr marL="342900" indent="-342900">
              <a:buFont typeface="Arial" panose="020B0604020202020204" pitchFamily="34" charset="0"/>
              <a:buChar char="•"/>
            </a:pPr>
            <a:r>
              <a:rPr lang="de-CH" sz="2400" dirty="0"/>
              <a:t>Antriebslosigkeit</a:t>
            </a:r>
          </a:p>
          <a:p>
            <a:pPr marL="342900" indent="-342900">
              <a:buFont typeface="Arial" panose="020B0604020202020204" pitchFamily="34" charset="0"/>
              <a:buChar char="•"/>
            </a:pPr>
            <a:r>
              <a:rPr lang="de-CH" sz="2400" dirty="0"/>
              <a:t>Schlafstörungen</a:t>
            </a:r>
          </a:p>
          <a:p>
            <a:pPr marL="342900" indent="-342900">
              <a:buFont typeface="Arial" panose="020B0604020202020204" pitchFamily="34" charset="0"/>
              <a:buChar char="•"/>
            </a:pPr>
            <a:r>
              <a:rPr lang="de-CH" sz="2400" dirty="0"/>
              <a:t>Trockene Haut</a:t>
            </a:r>
          </a:p>
          <a:p>
            <a:pPr marL="342900" indent="-342900">
              <a:buFont typeface="Arial" panose="020B0604020202020204" pitchFamily="34" charset="0"/>
              <a:buChar char="•"/>
            </a:pPr>
            <a:r>
              <a:rPr lang="de-CH" sz="2400" dirty="0"/>
              <a:t>Knochendichte nimmt ab (Osteoporose)</a:t>
            </a:r>
          </a:p>
        </p:txBody>
      </p:sp>
      <p:sp>
        <p:nvSpPr>
          <p:cNvPr id="2" name="Rechteck 1">
            <a:extLst>
              <a:ext uri="{FF2B5EF4-FFF2-40B4-BE49-F238E27FC236}">
                <a16:creationId xmlns:a16="http://schemas.microsoft.com/office/drawing/2014/main" id="{64B683D1-77D9-3AC4-59D8-EE67171E4313}"/>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46920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ihandform: Form 13">
            <a:extLst>
              <a:ext uri="{FF2B5EF4-FFF2-40B4-BE49-F238E27FC236}">
                <a16:creationId xmlns:a16="http://schemas.microsoft.com/office/drawing/2014/main" id="{DE0A0096-F726-0AAB-2B69-E88C8273A614}"/>
              </a:ext>
            </a:extLst>
          </p:cNvPr>
          <p:cNvSpPr/>
          <p:nvPr/>
        </p:nvSpPr>
        <p:spPr>
          <a:xfrm flipV="1">
            <a:off x="609600" y="790112"/>
            <a:ext cx="10972800" cy="45719"/>
          </a:xfrm>
          <a:custGeom>
            <a:avLst/>
            <a:gdLst>
              <a:gd name="connsiteX0" fmla="*/ 0 w 9663764"/>
              <a:gd name="connsiteY0" fmla="*/ 202134 h 202134"/>
              <a:gd name="connsiteX1" fmla="*/ 1366787 w 9663764"/>
              <a:gd name="connsiteY1" fmla="*/ 182883 h 202134"/>
              <a:gd name="connsiteX2" fmla="*/ 1597793 w 9663764"/>
              <a:gd name="connsiteY2" fmla="*/ 173258 h 202134"/>
              <a:gd name="connsiteX3" fmla="*/ 2117558 w 9663764"/>
              <a:gd name="connsiteY3" fmla="*/ 125132 h 202134"/>
              <a:gd name="connsiteX4" fmla="*/ 2598821 w 9663764"/>
              <a:gd name="connsiteY4" fmla="*/ 77005 h 202134"/>
              <a:gd name="connsiteX5" fmla="*/ 3234088 w 9663764"/>
              <a:gd name="connsiteY5" fmla="*/ 57755 h 202134"/>
              <a:gd name="connsiteX6" fmla="*/ 3619099 w 9663764"/>
              <a:gd name="connsiteY6" fmla="*/ 48130 h 202134"/>
              <a:gd name="connsiteX7" fmla="*/ 4158113 w 9663764"/>
              <a:gd name="connsiteY7" fmla="*/ 28879 h 202134"/>
              <a:gd name="connsiteX8" fmla="*/ 4360244 w 9663764"/>
              <a:gd name="connsiteY8" fmla="*/ 19254 h 202134"/>
              <a:gd name="connsiteX9" fmla="*/ 6506678 w 9663764"/>
              <a:gd name="connsiteY9" fmla="*/ 9629 h 202134"/>
              <a:gd name="connsiteX10" fmla="*/ 8210349 w 9663764"/>
              <a:gd name="connsiteY10" fmla="*/ 19254 h 202134"/>
              <a:gd name="connsiteX11" fmla="*/ 9509760 w 9663764"/>
              <a:gd name="connsiteY11" fmla="*/ 19254 h 202134"/>
              <a:gd name="connsiteX12" fmla="*/ 9586762 w 9663764"/>
              <a:gd name="connsiteY12" fmla="*/ 9629 h 202134"/>
              <a:gd name="connsiteX13" fmla="*/ 9663764 w 9663764"/>
              <a:gd name="connsiteY13" fmla="*/ 3 h 2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3764" h="202134">
                <a:moveTo>
                  <a:pt x="0" y="202134"/>
                </a:moveTo>
                <a:lnTo>
                  <a:pt x="1366787" y="182883"/>
                </a:lnTo>
                <a:cubicBezTo>
                  <a:pt x="1443824" y="180682"/>
                  <a:pt x="1520791" y="176466"/>
                  <a:pt x="1597793" y="173258"/>
                </a:cubicBezTo>
                <a:lnTo>
                  <a:pt x="2117558" y="125132"/>
                </a:lnTo>
                <a:cubicBezTo>
                  <a:pt x="2479161" y="84954"/>
                  <a:pt x="2201591" y="101832"/>
                  <a:pt x="2598821" y="77005"/>
                </a:cubicBezTo>
                <a:cubicBezTo>
                  <a:pt x="2820767" y="63133"/>
                  <a:pt x="2999926" y="63265"/>
                  <a:pt x="3234088" y="57755"/>
                </a:cubicBezTo>
                <a:lnTo>
                  <a:pt x="3619099" y="48130"/>
                </a:lnTo>
                <a:lnTo>
                  <a:pt x="4158113" y="28879"/>
                </a:lnTo>
                <a:cubicBezTo>
                  <a:pt x="4225515" y="26253"/>
                  <a:pt x="4292793" y="19807"/>
                  <a:pt x="4360244" y="19254"/>
                </a:cubicBezTo>
                <a:lnTo>
                  <a:pt x="6506678" y="9629"/>
                </a:lnTo>
                <a:lnTo>
                  <a:pt x="8210349" y="19254"/>
                </a:lnTo>
                <a:cubicBezTo>
                  <a:pt x="9393868" y="27559"/>
                  <a:pt x="8889255" y="42235"/>
                  <a:pt x="9509760" y="19254"/>
                </a:cubicBezTo>
                <a:lnTo>
                  <a:pt x="9586762" y="9629"/>
                </a:lnTo>
                <a:cubicBezTo>
                  <a:pt x="9662358" y="-451"/>
                  <a:pt x="9630739" y="3"/>
                  <a:pt x="9663764" y="3"/>
                </a:cubicBezTo>
              </a:path>
            </a:pathLst>
          </a:cu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Inhaltsplatzhalter 2">
            <a:extLst>
              <a:ext uri="{FF2B5EF4-FFF2-40B4-BE49-F238E27FC236}">
                <a16:creationId xmlns:a16="http://schemas.microsoft.com/office/drawing/2014/main" id="{CD1CD333-5481-077D-3B23-FF9BD0ADEA9D}"/>
              </a:ext>
            </a:extLst>
          </p:cNvPr>
          <p:cNvSpPr>
            <a:spLocks noGrp="1"/>
          </p:cNvSpPr>
          <p:nvPr>
            <p:ph idx="10"/>
          </p:nvPr>
        </p:nvSpPr>
        <p:spPr>
          <a:xfrm>
            <a:off x="609600" y="2729267"/>
            <a:ext cx="10377491" cy="2801793"/>
          </a:xfrm>
        </p:spPr>
        <p:txBody>
          <a:bodyPr/>
          <a:lstStyle/>
          <a:p>
            <a:pPr marR="0" lvl="0" algn="l" defTabSz="914400" rtl="0" eaLnBrk="1" fontAlgn="auto" latinLnBrk="0" hangingPunct="1">
              <a:lnSpc>
                <a:spcPct val="90000"/>
              </a:lnSpc>
              <a:spcBef>
                <a:spcPts val="1000"/>
              </a:spcBef>
              <a:spcAft>
                <a:spcPts val="0"/>
              </a:spcAft>
              <a:buClrTx/>
              <a:buSzPct val="90000"/>
              <a:tabLst/>
              <a:defRPr/>
            </a:pPr>
            <a:r>
              <a:rPr kumimoji="0" lang="en-US" sz="2000" b="1" i="0" u="none" strike="noStrike" kern="1200" cap="none" spc="0" normalizeH="0" baseline="0" noProof="0" dirty="0" err="1">
                <a:ln>
                  <a:noFill/>
                </a:ln>
                <a:solidFill>
                  <a:srgbClr val="5F5F5F"/>
                </a:solidFill>
                <a:effectLst/>
                <a:uLnTx/>
                <a:uFillTx/>
                <a:latin typeface="Calibri" panose="020F0502020204030204"/>
                <a:ea typeface="+mn-ea"/>
                <a:cs typeface="+mn-cs"/>
              </a:rPr>
              <a:t>Wissenschaftlichen</a:t>
            </a:r>
            <a:r>
              <a:rPr kumimoji="0" lang="en-US" sz="2000" b="1" i="0" u="none" strike="noStrike" kern="1200" cap="none" spc="0" normalizeH="0" baseline="0" noProof="0" dirty="0">
                <a:ln>
                  <a:noFill/>
                </a:ln>
                <a:solidFill>
                  <a:srgbClr val="5F5F5F"/>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srgbClr val="5F5F5F"/>
                </a:solidFill>
                <a:effectLst/>
                <a:uLnTx/>
                <a:uFillTx/>
                <a:latin typeface="Calibri" panose="020F0502020204030204"/>
                <a:ea typeface="+mn-ea"/>
                <a:cs typeface="+mn-cs"/>
              </a:rPr>
              <a:t>Untersuchungen</a:t>
            </a:r>
            <a:r>
              <a:rPr kumimoji="0" lang="en-US" sz="2000" b="1" i="0" u="none" strike="noStrike" kern="1200" cap="none" spc="0" normalizeH="0" baseline="0" noProof="0" dirty="0">
                <a:ln>
                  <a:noFill/>
                </a:ln>
                <a:solidFill>
                  <a:srgbClr val="5F5F5F"/>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srgbClr val="5F5F5F"/>
                </a:solidFill>
                <a:effectLst/>
                <a:uLnTx/>
                <a:uFillTx/>
                <a:latin typeface="Calibri" panose="020F0502020204030204"/>
                <a:ea typeface="+mn-ea"/>
                <a:cs typeface="+mn-cs"/>
              </a:rPr>
              <a:t>nach</a:t>
            </a:r>
            <a:r>
              <a:rPr kumimoji="0" lang="en-US" sz="2000" b="1" i="0" u="none" strike="noStrike" kern="1200" cap="none" spc="0" normalizeH="0" baseline="0" noProof="0" dirty="0">
                <a:ln>
                  <a:noFill/>
                </a:ln>
                <a:solidFill>
                  <a:srgbClr val="5F5F5F"/>
                </a:solidFill>
                <a:effectLst/>
                <a:uLnTx/>
                <a:uFillTx/>
                <a:latin typeface="Calibri" panose="020F0502020204030204"/>
                <a:ea typeface="+mn-ea"/>
                <a:cs typeface="+mn-cs"/>
              </a:rPr>
              <a:t> gilt:</a:t>
            </a:r>
          </a:p>
          <a:p>
            <a:pPr marR="0" lvl="0" algn="l" defTabSz="914400" rtl="0" eaLnBrk="1" fontAlgn="auto" latinLnBrk="0" hangingPunct="1">
              <a:lnSpc>
                <a:spcPct val="90000"/>
              </a:lnSpc>
              <a:spcBef>
                <a:spcPts val="1000"/>
              </a:spcBef>
              <a:spcAft>
                <a:spcPts val="0"/>
              </a:spcAft>
              <a:buClrTx/>
              <a:buSzPct val="90000"/>
              <a:tabLst/>
              <a:defRPr/>
            </a:pPr>
            <a:endParaRPr kumimoji="0" lang="en-US" sz="2000" b="1" i="0" u="none" strike="noStrike" kern="1200" cap="none" spc="0" normalizeH="0" baseline="0" noProof="0" dirty="0">
              <a:ln>
                <a:noFill/>
              </a:ln>
              <a:solidFill>
                <a:srgbClr val="5F5F5F"/>
              </a:solidFill>
              <a:effectLst/>
              <a:uLnTx/>
              <a:uFillTx/>
              <a:latin typeface="Calibri" panose="020F0502020204030204"/>
              <a:ea typeface="+mn-ea"/>
              <a:cs typeface="+mn-cs"/>
            </a:endParaRPr>
          </a:p>
          <a:p>
            <a:pPr marL="623888" marR="0" lvl="0" indent="-357188" algn="l" defTabSz="914400" rtl="0" eaLnBrk="1" fontAlgn="auto" latinLnBrk="0" hangingPunct="1">
              <a:lnSpc>
                <a:spcPct val="90000"/>
              </a:lnSpc>
              <a:spcBef>
                <a:spcPts val="1000"/>
              </a:spcBef>
              <a:spcAft>
                <a:spcPts val="0"/>
              </a:spcAft>
              <a:buClrTx/>
              <a:buSzPct val="90000"/>
              <a:buFontTx/>
              <a:buBlip>
                <a:blip r:embed="rId2"/>
              </a:buBlip>
              <a:tabLst/>
              <a:defRPr/>
            </a:pPr>
            <a:r>
              <a:rPr kumimoji="0" lang="en-US" sz="3200" b="0" i="0" u="none" strike="noStrike" kern="1200" cap="none" spc="0" normalizeH="0" baseline="0" noProof="0" dirty="0">
                <a:ln>
                  <a:noFill/>
                </a:ln>
                <a:solidFill>
                  <a:srgbClr val="5F5F5F"/>
                </a:solidFill>
                <a:effectLst/>
                <a:uLnTx/>
                <a:uFillTx/>
                <a:latin typeface="Calibri" panose="020F0502020204030204"/>
                <a:ea typeface="+mn-ea"/>
                <a:cs typeface="+mn-cs"/>
              </a:rPr>
              <a:t>1/3 hat </a:t>
            </a:r>
            <a:r>
              <a:rPr kumimoji="0" lang="en-US" sz="3200" b="0" i="0" u="none" strike="noStrike" kern="1200" cap="none" spc="0" normalizeH="0" baseline="0" noProof="0" dirty="0" err="1">
                <a:ln>
                  <a:noFill/>
                </a:ln>
                <a:solidFill>
                  <a:srgbClr val="5F5F5F"/>
                </a:solidFill>
                <a:effectLst/>
                <a:uLnTx/>
                <a:uFillTx/>
                <a:latin typeface="Calibri" panose="020F0502020204030204"/>
                <a:ea typeface="+mn-ea"/>
                <a:cs typeface="+mn-cs"/>
              </a:rPr>
              <a:t>keine</a:t>
            </a:r>
            <a:endParaRPr kumimoji="0" lang="en-US" sz="3200" b="0" i="0" u="none" strike="noStrike" kern="1200" cap="none" spc="0" normalizeH="0" baseline="0" noProof="0" dirty="0">
              <a:ln>
                <a:noFill/>
              </a:ln>
              <a:solidFill>
                <a:srgbClr val="5F5F5F"/>
              </a:solidFill>
              <a:effectLst/>
              <a:uLnTx/>
              <a:uFillTx/>
              <a:latin typeface="Calibri" panose="020F0502020204030204"/>
              <a:ea typeface="+mn-ea"/>
              <a:cs typeface="+mn-cs"/>
            </a:endParaRPr>
          </a:p>
          <a:p>
            <a:pPr marL="623888" marR="0" lvl="0" indent="-357188" algn="l" defTabSz="914400" rtl="0" eaLnBrk="1" fontAlgn="auto" latinLnBrk="0" hangingPunct="1">
              <a:lnSpc>
                <a:spcPct val="90000"/>
              </a:lnSpc>
              <a:spcBef>
                <a:spcPts val="1000"/>
              </a:spcBef>
              <a:spcAft>
                <a:spcPts val="0"/>
              </a:spcAft>
              <a:buClrTx/>
              <a:buSzPct val="90000"/>
              <a:buFontTx/>
              <a:buBlip>
                <a:blip r:embed="rId2"/>
              </a:buBlip>
              <a:tabLst/>
              <a:defRPr/>
            </a:pPr>
            <a:r>
              <a:rPr kumimoji="0" lang="en-US" sz="3200" b="0" i="0" u="none" strike="noStrike" kern="1200" cap="none" spc="0" normalizeH="0" baseline="0" noProof="0" dirty="0">
                <a:ln>
                  <a:noFill/>
                </a:ln>
                <a:solidFill>
                  <a:srgbClr val="5F5F5F"/>
                </a:solidFill>
                <a:effectLst/>
                <a:uLnTx/>
                <a:uFillTx/>
                <a:latin typeface="Calibri" panose="020F0502020204030204"/>
                <a:ea typeface="+mn-ea"/>
                <a:cs typeface="+mn-cs"/>
              </a:rPr>
              <a:t>1/3 hat </a:t>
            </a:r>
            <a:r>
              <a:rPr kumimoji="0" lang="en-US" sz="3200" b="0" i="0" u="none" strike="noStrike" kern="1200" cap="none" spc="0" normalizeH="0" baseline="0" noProof="0" dirty="0" err="1">
                <a:ln>
                  <a:noFill/>
                </a:ln>
                <a:solidFill>
                  <a:srgbClr val="5F5F5F"/>
                </a:solidFill>
                <a:effectLst/>
                <a:uLnTx/>
                <a:uFillTx/>
                <a:latin typeface="Calibri" panose="020F0502020204030204"/>
                <a:ea typeface="+mn-ea"/>
                <a:cs typeface="+mn-cs"/>
              </a:rPr>
              <a:t>leichte</a:t>
            </a:r>
            <a:r>
              <a:rPr kumimoji="0" lang="en-US" sz="3200" b="0" i="0" u="none" strike="noStrike" kern="1200" cap="none" spc="0" normalizeH="0" baseline="0" noProof="0" dirty="0">
                <a:ln>
                  <a:noFill/>
                </a:ln>
                <a:solidFill>
                  <a:srgbClr val="5F5F5F"/>
                </a:solidFill>
                <a:effectLst/>
                <a:uLnTx/>
                <a:uFillTx/>
                <a:latin typeface="Calibri" panose="020F0502020204030204"/>
                <a:ea typeface="+mn-ea"/>
                <a:cs typeface="+mn-cs"/>
              </a:rPr>
              <a:t> bis </a:t>
            </a:r>
            <a:r>
              <a:rPr kumimoji="0" lang="en-US" sz="3200" b="0" i="0" u="none" strike="noStrike" kern="1200" cap="none" spc="0" normalizeH="0" baseline="0" noProof="0" dirty="0" err="1">
                <a:ln>
                  <a:noFill/>
                </a:ln>
                <a:solidFill>
                  <a:srgbClr val="5F5F5F"/>
                </a:solidFill>
                <a:effectLst/>
                <a:uLnTx/>
                <a:uFillTx/>
                <a:latin typeface="Calibri" panose="020F0502020204030204"/>
                <a:ea typeface="+mn-ea"/>
                <a:cs typeface="+mn-cs"/>
              </a:rPr>
              <a:t>mittlere</a:t>
            </a:r>
            <a:endParaRPr kumimoji="0" lang="en-US" sz="3200" b="0" i="0" u="none" strike="noStrike" kern="1200" cap="none" spc="0" normalizeH="0" baseline="0" noProof="0" dirty="0">
              <a:ln>
                <a:noFill/>
              </a:ln>
              <a:solidFill>
                <a:srgbClr val="5F5F5F"/>
              </a:solidFill>
              <a:effectLst/>
              <a:uLnTx/>
              <a:uFillTx/>
              <a:latin typeface="Calibri" panose="020F0502020204030204"/>
              <a:ea typeface="+mn-ea"/>
              <a:cs typeface="+mn-cs"/>
            </a:endParaRPr>
          </a:p>
          <a:p>
            <a:pPr marL="623888" marR="0" lvl="0" indent="-357188" algn="l" defTabSz="914400" rtl="0" eaLnBrk="1" fontAlgn="auto" latinLnBrk="0" hangingPunct="1">
              <a:lnSpc>
                <a:spcPct val="90000"/>
              </a:lnSpc>
              <a:spcBef>
                <a:spcPts val="1000"/>
              </a:spcBef>
              <a:spcAft>
                <a:spcPts val="0"/>
              </a:spcAft>
              <a:buClrTx/>
              <a:buSzPct val="90000"/>
              <a:buFontTx/>
              <a:buBlip>
                <a:blip r:embed="rId2"/>
              </a:buBlip>
              <a:tabLst/>
              <a:defRPr/>
            </a:pPr>
            <a:r>
              <a:rPr lang="en-US" sz="3200" dirty="0">
                <a:solidFill>
                  <a:srgbClr val="5F5F5F"/>
                </a:solidFill>
                <a:latin typeface="Calibri" panose="020F0502020204030204"/>
              </a:rPr>
              <a:t>1/3 hat </a:t>
            </a:r>
            <a:r>
              <a:rPr lang="en-US" sz="3200" dirty="0" err="1">
                <a:solidFill>
                  <a:srgbClr val="5F5F5F"/>
                </a:solidFill>
                <a:latin typeface="Calibri" panose="020F0502020204030204"/>
              </a:rPr>
              <a:t>mittlere</a:t>
            </a:r>
            <a:r>
              <a:rPr lang="en-US" sz="3200" dirty="0">
                <a:solidFill>
                  <a:srgbClr val="5F5F5F"/>
                </a:solidFill>
                <a:latin typeface="Calibri" panose="020F0502020204030204"/>
              </a:rPr>
              <a:t> bis </a:t>
            </a:r>
            <a:r>
              <a:rPr lang="en-US" sz="3200" dirty="0" err="1">
                <a:solidFill>
                  <a:srgbClr val="5F5F5F"/>
                </a:solidFill>
                <a:latin typeface="Calibri" panose="020F0502020204030204"/>
              </a:rPr>
              <a:t>starke</a:t>
            </a:r>
            <a:endParaRPr lang="en-US" sz="3200" dirty="0">
              <a:solidFill>
                <a:srgbClr val="5F5F5F"/>
              </a:solidFill>
              <a:latin typeface="Calibri" panose="020F0502020204030204"/>
            </a:endParaRPr>
          </a:p>
          <a:p>
            <a:pPr marR="0" lvl="0" algn="l" defTabSz="914400" rtl="0" eaLnBrk="1" fontAlgn="auto" latinLnBrk="0" hangingPunct="1">
              <a:lnSpc>
                <a:spcPct val="90000"/>
              </a:lnSpc>
              <a:spcBef>
                <a:spcPts val="1000"/>
              </a:spcBef>
              <a:spcAft>
                <a:spcPts val="0"/>
              </a:spcAft>
              <a:buClrTx/>
              <a:buSzPct val="90000"/>
              <a:tabLst/>
              <a:defRPr/>
            </a:pPr>
            <a:endParaRPr kumimoji="0" lang="en-US" sz="200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2BA880B5-C6BC-0EAE-DBCA-6A62E0095585}"/>
              </a:ext>
            </a:extLst>
          </p:cNvPr>
          <p:cNvSpPr>
            <a:spLocks noGrp="1"/>
          </p:cNvSpPr>
          <p:nvPr>
            <p:ph type="title"/>
          </p:nvPr>
        </p:nvSpPr>
        <p:spPr>
          <a:xfrm>
            <a:off x="0" y="214901"/>
            <a:ext cx="12192000" cy="498598"/>
          </a:xfrm>
        </p:spPr>
        <p:txBody>
          <a:bodyPr/>
          <a:lstStyle/>
          <a:p>
            <a:pPr algn="ctr"/>
            <a:r>
              <a:rPr lang="de-CH" sz="3600" dirty="0">
                <a:solidFill>
                  <a:schemeClr val="accent2"/>
                </a:solidFill>
              </a:rPr>
              <a:t>Symptome in den Wechseljahren</a:t>
            </a:r>
            <a:endParaRPr lang="de-DE" sz="3600" dirty="0">
              <a:solidFill>
                <a:schemeClr val="accent2"/>
              </a:solidFill>
            </a:endParaRPr>
          </a:p>
        </p:txBody>
      </p:sp>
      <p:pic>
        <p:nvPicPr>
          <p:cNvPr id="4" name="Grafik 3">
            <a:extLst>
              <a:ext uri="{FF2B5EF4-FFF2-40B4-BE49-F238E27FC236}">
                <a16:creationId xmlns:a16="http://schemas.microsoft.com/office/drawing/2014/main" id="{0BAD2CA5-59CE-5219-BC9C-3A43CE19C8ED}"/>
              </a:ext>
            </a:extLst>
          </p:cNvPr>
          <p:cNvPicPr>
            <a:picLocks noChangeAspect="1"/>
          </p:cNvPicPr>
          <p:nvPr/>
        </p:nvPicPr>
        <p:blipFill>
          <a:blip r:embed="rId3"/>
          <a:stretch>
            <a:fillRect/>
          </a:stretch>
        </p:blipFill>
        <p:spPr>
          <a:xfrm>
            <a:off x="6334309" y="1592112"/>
            <a:ext cx="5137692" cy="4398939"/>
          </a:xfrm>
          <a:prstGeom prst="rect">
            <a:avLst/>
          </a:prstGeom>
        </p:spPr>
      </p:pic>
      <p:sp>
        <p:nvSpPr>
          <p:cNvPr id="5" name="Rechteck 4">
            <a:extLst>
              <a:ext uri="{FF2B5EF4-FFF2-40B4-BE49-F238E27FC236}">
                <a16:creationId xmlns:a16="http://schemas.microsoft.com/office/drawing/2014/main" id="{A70B376F-E450-356B-8545-319C06E324FA}"/>
              </a:ext>
            </a:extLst>
          </p:cNvPr>
          <p:cNvSpPr/>
          <p:nvPr/>
        </p:nvSpPr>
        <p:spPr>
          <a:xfrm>
            <a:off x="0" y="-77821"/>
            <a:ext cx="243191" cy="69358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64280208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1243</Words>
  <Application>Microsoft Office PowerPoint</Application>
  <PresentationFormat>Panorámica</PresentationFormat>
  <Paragraphs>130</Paragraphs>
  <Slides>24</Slides>
  <Notes>2</Notes>
  <HiddenSlides>0</HiddenSlides>
  <MMClips>0</MMClips>
  <ScaleCrop>false</ScaleCrop>
  <HeadingPairs>
    <vt:vector size="4" baseType="variant">
      <vt:variant>
        <vt:lpstr>Tema</vt:lpstr>
      </vt:variant>
      <vt:variant>
        <vt:i4>1</vt:i4>
      </vt:variant>
      <vt:variant>
        <vt:lpstr>Títulos de diapositiva</vt:lpstr>
      </vt:variant>
      <vt:variant>
        <vt:i4>24</vt:i4>
      </vt:variant>
    </vt:vector>
  </HeadingPairs>
  <TitlesOfParts>
    <vt:vector size="25" baseType="lpstr">
      <vt:lpstr>Office</vt:lpstr>
      <vt:lpstr>  Therapiemöglichkeiten</vt:lpstr>
      <vt:lpstr>In die Wechseljahre kommt früher oder später jede Frau. Jedoch sind die Auswirkungen sehr unterschiedlich.  Was sind die Wechseljahre genau, was passiert im Körper, wie kann ich meinen Körper auf diesen Moment vorbereiten und was für natürliche Behandlungsmöglichkeiten gibt es.</vt:lpstr>
      <vt:lpstr>Was sind Wechseljahre? Was passiert genau?</vt:lpstr>
      <vt:lpstr>Presentación de PowerPoint</vt:lpstr>
      <vt:lpstr>Presentación de PowerPoint</vt:lpstr>
      <vt:lpstr>Presentación de PowerPoint</vt:lpstr>
      <vt:lpstr>Presentación de PowerPoint</vt:lpstr>
      <vt:lpstr>Presentación de PowerPoint</vt:lpstr>
      <vt:lpstr>Symptome in den Wechseljahren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Die Wechseljahre sollten die Lebensqualität keiner Frau beeinträchtigen. Sie sollten nur ein Wechsel zu einem anderen, neuen Lebensabschnitt darstellen.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Fritz Moser</dc:creator>
  <cp:lastModifiedBy>melissa videz argandoña</cp:lastModifiedBy>
  <cp:revision>92</cp:revision>
  <dcterms:created xsi:type="dcterms:W3CDTF">2023-10-04T11:59:11Z</dcterms:created>
  <dcterms:modified xsi:type="dcterms:W3CDTF">2023-10-30T09:07:38Z</dcterms:modified>
</cp:coreProperties>
</file>